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71" r:id="rId4"/>
    <p:sldId id="273" r:id="rId5"/>
    <p:sldId id="259" r:id="rId6"/>
    <p:sldId id="261" r:id="rId7"/>
    <p:sldId id="267" r:id="rId8"/>
    <p:sldId id="264" r:id="rId9"/>
    <p:sldId id="258" r:id="rId10"/>
    <p:sldId id="268" r:id="rId11"/>
    <p:sldId id="269" r:id="rId12"/>
    <p:sldId id="270"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E73A6B-4FEE-7704-A32A-F5B3F60226BD}" name="Dahejo Dahejo" initials="DD" userId="f8b16d4f2d71de7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1DFE7-12EB-48F5-BD14-F7BE759D9E03}" v="16" dt="2025-02-10T20:57:17.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2" d="100"/>
          <a:sy n="82"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gers, Maria" userId="b3d5714d-9fcf-4f2e-ae4c-ef5c57fb50a9" providerId="ADAL" clId="{4211DFE7-12EB-48F5-BD14-F7BE759D9E03}"/>
    <pc:docChg chg="modSld">
      <pc:chgData name="Rutgers, Maria" userId="b3d5714d-9fcf-4f2e-ae4c-ef5c57fb50a9" providerId="ADAL" clId="{4211DFE7-12EB-48F5-BD14-F7BE759D9E03}" dt="2025-02-10T20:57:17.264" v="21" actId="20577"/>
      <pc:docMkLst>
        <pc:docMk/>
      </pc:docMkLst>
      <pc:sldChg chg="modSp mod">
        <pc:chgData name="Rutgers, Maria" userId="b3d5714d-9fcf-4f2e-ae4c-ef5c57fb50a9" providerId="ADAL" clId="{4211DFE7-12EB-48F5-BD14-F7BE759D9E03}" dt="2025-02-10T16:33:51.933" v="2" actId="20577"/>
        <pc:sldMkLst>
          <pc:docMk/>
          <pc:sldMk cId="2281395213" sldId="257"/>
        </pc:sldMkLst>
        <pc:spChg chg="mod">
          <ac:chgData name="Rutgers, Maria" userId="b3d5714d-9fcf-4f2e-ae4c-ef5c57fb50a9" providerId="ADAL" clId="{4211DFE7-12EB-48F5-BD14-F7BE759D9E03}" dt="2025-02-10T16:33:51.933" v="2" actId="20577"/>
          <ac:spMkLst>
            <pc:docMk/>
            <pc:sldMk cId="2281395213" sldId="257"/>
            <ac:spMk id="3" creationId="{CBDA167F-4AE3-7982-F653-DC2D2C0F267C}"/>
          </ac:spMkLst>
        </pc:spChg>
      </pc:sldChg>
      <pc:sldChg chg="modSp mod">
        <pc:chgData name="Rutgers, Maria" userId="b3d5714d-9fcf-4f2e-ae4c-ef5c57fb50a9" providerId="ADAL" clId="{4211DFE7-12EB-48F5-BD14-F7BE759D9E03}" dt="2025-02-10T16:58:57.534" v="5" actId="20577"/>
        <pc:sldMkLst>
          <pc:docMk/>
          <pc:sldMk cId="4155382248" sldId="259"/>
        </pc:sldMkLst>
        <pc:spChg chg="mod">
          <ac:chgData name="Rutgers, Maria" userId="b3d5714d-9fcf-4f2e-ae4c-ef5c57fb50a9" providerId="ADAL" clId="{4211DFE7-12EB-48F5-BD14-F7BE759D9E03}" dt="2025-02-10T16:58:57.534" v="5" actId="20577"/>
          <ac:spMkLst>
            <pc:docMk/>
            <pc:sldMk cId="4155382248" sldId="259"/>
            <ac:spMk id="3" creationId="{4DA54B95-A6A3-13F4-ABAB-ED47B7197C17}"/>
          </ac:spMkLst>
        </pc:spChg>
      </pc:sldChg>
      <pc:sldChg chg="modSp">
        <pc:chgData name="Rutgers, Maria" userId="b3d5714d-9fcf-4f2e-ae4c-ef5c57fb50a9" providerId="ADAL" clId="{4211DFE7-12EB-48F5-BD14-F7BE759D9E03}" dt="2025-02-10T20:57:17.264" v="21" actId="20577"/>
        <pc:sldMkLst>
          <pc:docMk/>
          <pc:sldMk cId="3760536447" sldId="263"/>
        </pc:sldMkLst>
        <pc:spChg chg="mod">
          <ac:chgData name="Rutgers, Maria" userId="b3d5714d-9fcf-4f2e-ae4c-ef5c57fb50a9" providerId="ADAL" clId="{4211DFE7-12EB-48F5-BD14-F7BE759D9E03}" dt="2025-02-10T20:57:17.264" v="21" actId="20577"/>
          <ac:spMkLst>
            <pc:docMk/>
            <pc:sldMk cId="3760536447" sldId="263"/>
            <ac:spMk id="2" creationId="{9FC44561-870F-D751-F4B6-C36326AD4B24}"/>
          </ac:spMkLst>
        </pc:spChg>
      </pc:sldChg>
      <pc:sldChg chg="modSp mod">
        <pc:chgData name="Rutgers, Maria" userId="b3d5714d-9fcf-4f2e-ae4c-ef5c57fb50a9" providerId="ADAL" clId="{4211DFE7-12EB-48F5-BD14-F7BE759D9E03}" dt="2025-02-10T16:32:45.305" v="1" actId="20577"/>
        <pc:sldMkLst>
          <pc:docMk/>
          <pc:sldMk cId="3031690597" sldId="264"/>
        </pc:sldMkLst>
        <pc:spChg chg="mod">
          <ac:chgData name="Rutgers, Maria" userId="b3d5714d-9fcf-4f2e-ae4c-ef5c57fb50a9" providerId="ADAL" clId="{4211DFE7-12EB-48F5-BD14-F7BE759D9E03}" dt="2025-02-10T16:32:45.305" v="1" actId="20577"/>
          <ac:spMkLst>
            <pc:docMk/>
            <pc:sldMk cId="3031690597" sldId="264"/>
            <ac:spMk id="19" creationId="{52D947D7-F59A-BB1B-7678-93B81925F6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6C7FC-79DA-4683-825F-D6018340939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2877B20-2027-4248-9570-DF1D2432C166}">
      <dgm:prSet/>
      <dgm:spPr/>
      <dgm:t>
        <a:bodyPr/>
        <a:lstStyle/>
        <a:p>
          <a:endParaRPr lang="en-US" dirty="0"/>
        </a:p>
      </dgm:t>
    </dgm:pt>
    <dgm:pt modelId="{5D5A3A16-11AD-4322-8F18-360364AEAC76}" type="parTrans" cxnId="{29799E4D-053A-4C61-8A77-8AE49130ED2A}">
      <dgm:prSet/>
      <dgm:spPr/>
      <dgm:t>
        <a:bodyPr/>
        <a:lstStyle/>
        <a:p>
          <a:endParaRPr lang="en-US"/>
        </a:p>
      </dgm:t>
    </dgm:pt>
    <dgm:pt modelId="{3421838D-7F5F-4E3A-A083-1CD89B85AD74}" type="sibTrans" cxnId="{29799E4D-053A-4C61-8A77-8AE49130ED2A}">
      <dgm:prSet/>
      <dgm:spPr/>
      <dgm:t>
        <a:bodyPr/>
        <a:lstStyle/>
        <a:p>
          <a:endParaRPr lang="en-US"/>
        </a:p>
      </dgm:t>
    </dgm:pt>
    <dgm:pt modelId="{EC0C479C-AD5B-4F16-9316-AC19200053FB}">
      <dgm:prSet/>
      <dgm:spPr/>
      <dgm:t>
        <a:bodyPr/>
        <a:lstStyle/>
        <a:p>
          <a:r>
            <a:rPr lang="nl-NL" dirty="0"/>
            <a:t>We blijven bij onze stelling dat windturbines in ‘t </a:t>
          </a:r>
          <a:r>
            <a:rPr lang="nl-NL" dirty="0" err="1"/>
            <a:t>Hanik</a:t>
          </a:r>
          <a:r>
            <a:rPr lang="nl-NL" dirty="0"/>
            <a:t> niet passen, niet mogelijk zijn, niet gewenst zijn en enorm veel negatieve gevolgen met zich meebrengen.</a:t>
          </a:r>
          <a:endParaRPr lang="en-US" dirty="0"/>
        </a:p>
      </dgm:t>
    </dgm:pt>
    <dgm:pt modelId="{E5058FDD-90E1-4969-891B-FFF8F0238688}" type="parTrans" cxnId="{E8C16089-775D-45CC-B4FC-2F61C189D088}">
      <dgm:prSet/>
      <dgm:spPr/>
      <dgm:t>
        <a:bodyPr/>
        <a:lstStyle/>
        <a:p>
          <a:endParaRPr lang="en-US"/>
        </a:p>
      </dgm:t>
    </dgm:pt>
    <dgm:pt modelId="{82D9F5A9-3C29-4FAC-8FF6-142FEE9DC787}" type="sibTrans" cxnId="{E8C16089-775D-45CC-B4FC-2F61C189D088}">
      <dgm:prSet/>
      <dgm:spPr/>
      <dgm:t>
        <a:bodyPr/>
        <a:lstStyle/>
        <a:p>
          <a:endParaRPr lang="en-US"/>
        </a:p>
      </dgm:t>
    </dgm:pt>
    <dgm:pt modelId="{C84C0E32-35AD-4BA4-8F32-77962DBD7DB9}">
      <dgm:prSet/>
      <dgm:spPr/>
      <dgm:t>
        <a:bodyPr/>
        <a:lstStyle/>
        <a:p>
          <a:r>
            <a:rPr lang="nl-NL" dirty="0"/>
            <a:t>De argumenten hebben we zojuist aangedragen. </a:t>
          </a:r>
          <a:endParaRPr lang="en-US" dirty="0"/>
        </a:p>
      </dgm:t>
    </dgm:pt>
    <dgm:pt modelId="{42FCB1D6-96D6-4140-B6D8-258F92975EF8}" type="parTrans" cxnId="{EF61914C-8100-44B5-AA65-8D28D85D27EC}">
      <dgm:prSet/>
      <dgm:spPr/>
      <dgm:t>
        <a:bodyPr/>
        <a:lstStyle/>
        <a:p>
          <a:endParaRPr lang="en-US"/>
        </a:p>
      </dgm:t>
    </dgm:pt>
    <dgm:pt modelId="{780E1BCB-8DCF-4379-8156-98C354B2EE9F}" type="sibTrans" cxnId="{EF61914C-8100-44B5-AA65-8D28D85D27EC}">
      <dgm:prSet/>
      <dgm:spPr/>
      <dgm:t>
        <a:bodyPr/>
        <a:lstStyle/>
        <a:p>
          <a:endParaRPr lang="en-US"/>
        </a:p>
      </dgm:t>
    </dgm:pt>
    <dgm:pt modelId="{C773A3B3-9339-4D3B-8D06-5E630E765A10}">
      <dgm:prSet/>
      <dgm:spPr/>
      <dgm:t>
        <a:bodyPr/>
        <a:lstStyle/>
        <a:p>
          <a:r>
            <a:rPr lang="nl-NL" dirty="0"/>
            <a:t>Dit betekent ons inziens dat dit project gestopt moet worden.</a:t>
          </a:r>
          <a:endParaRPr lang="en-US" dirty="0"/>
        </a:p>
      </dgm:t>
    </dgm:pt>
    <dgm:pt modelId="{57D4EAD7-C4DA-4459-BE52-B5CA0B3C2D04}" type="parTrans" cxnId="{563F8C9A-8D9E-45A0-AD03-07F530F7284A}">
      <dgm:prSet/>
      <dgm:spPr/>
      <dgm:t>
        <a:bodyPr/>
        <a:lstStyle/>
        <a:p>
          <a:endParaRPr lang="en-US"/>
        </a:p>
      </dgm:t>
    </dgm:pt>
    <dgm:pt modelId="{1AB8B551-F6C7-4833-AAE9-F36EF57795FD}" type="sibTrans" cxnId="{563F8C9A-8D9E-45A0-AD03-07F530F7284A}">
      <dgm:prSet/>
      <dgm:spPr/>
      <dgm:t>
        <a:bodyPr/>
        <a:lstStyle/>
        <a:p>
          <a:endParaRPr lang="en-US"/>
        </a:p>
      </dgm:t>
    </dgm:pt>
    <dgm:pt modelId="{51490F43-159D-4DD6-8EB1-ED06F7644F4E}" type="pres">
      <dgm:prSet presAssocID="{9DD6C7FC-79DA-4683-825F-D60183409395}" presName="vert0" presStyleCnt="0">
        <dgm:presLayoutVars>
          <dgm:dir/>
          <dgm:animOne val="branch"/>
          <dgm:animLvl val="lvl"/>
        </dgm:presLayoutVars>
      </dgm:prSet>
      <dgm:spPr/>
    </dgm:pt>
    <dgm:pt modelId="{40819933-CB89-4A8B-B2D7-5B04FA73EBB3}" type="pres">
      <dgm:prSet presAssocID="{82877B20-2027-4248-9570-DF1D2432C166}" presName="thickLine" presStyleLbl="alignNode1" presStyleIdx="0" presStyleCnt="4"/>
      <dgm:spPr/>
    </dgm:pt>
    <dgm:pt modelId="{BAD76F5C-4DFA-4F63-97C4-DD012AE610CB}" type="pres">
      <dgm:prSet presAssocID="{82877B20-2027-4248-9570-DF1D2432C166}" presName="horz1" presStyleCnt="0"/>
      <dgm:spPr/>
    </dgm:pt>
    <dgm:pt modelId="{0BB242B4-A6F2-4EEC-B531-28B0E27C46E2}" type="pres">
      <dgm:prSet presAssocID="{82877B20-2027-4248-9570-DF1D2432C166}" presName="tx1" presStyleLbl="revTx" presStyleIdx="0" presStyleCnt="4"/>
      <dgm:spPr/>
    </dgm:pt>
    <dgm:pt modelId="{AF18BDE8-FBA6-453E-9FD6-ED6B436A1E3E}" type="pres">
      <dgm:prSet presAssocID="{82877B20-2027-4248-9570-DF1D2432C166}" presName="vert1" presStyleCnt="0"/>
      <dgm:spPr/>
    </dgm:pt>
    <dgm:pt modelId="{7DF74F52-621D-4CEB-B870-2661CB96F942}" type="pres">
      <dgm:prSet presAssocID="{EC0C479C-AD5B-4F16-9316-AC19200053FB}" presName="thickLine" presStyleLbl="alignNode1" presStyleIdx="1" presStyleCnt="4"/>
      <dgm:spPr/>
    </dgm:pt>
    <dgm:pt modelId="{418B07A8-3DB2-46BB-BA7A-82D6F1F5B7DE}" type="pres">
      <dgm:prSet presAssocID="{EC0C479C-AD5B-4F16-9316-AC19200053FB}" presName="horz1" presStyleCnt="0"/>
      <dgm:spPr/>
    </dgm:pt>
    <dgm:pt modelId="{C439144C-1A32-49A6-AF2F-9A0D2FB28C6E}" type="pres">
      <dgm:prSet presAssocID="{EC0C479C-AD5B-4F16-9316-AC19200053FB}" presName="tx1" presStyleLbl="revTx" presStyleIdx="1" presStyleCnt="4"/>
      <dgm:spPr/>
    </dgm:pt>
    <dgm:pt modelId="{887C18F4-A0FC-486F-90DC-B08E4B0E004B}" type="pres">
      <dgm:prSet presAssocID="{EC0C479C-AD5B-4F16-9316-AC19200053FB}" presName="vert1" presStyleCnt="0"/>
      <dgm:spPr/>
    </dgm:pt>
    <dgm:pt modelId="{CDFFB981-45B4-46CC-8AAA-743758E4510F}" type="pres">
      <dgm:prSet presAssocID="{C84C0E32-35AD-4BA4-8F32-77962DBD7DB9}" presName="thickLine" presStyleLbl="alignNode1" presStyleIdx="2" presStyleCnt="4"/>
      <dgm:spPr/>
    </dgm:pt>
    <dgm:pt modelId="{14780B28-9216-41E7-B22A-1DF11164FA60}" type="pres">
      <dgm:prSet presAssocID="{C84C0E32-35AD-4BA4-8F32-77962DBD7DB9}" presName="horz1" presStyleCnt="0"/>
      <dgm:spPr/>
    </dgm:pt>
    <dgm:pt modelId="{153FF776-D37E-48CA-A24A-5CCFF20B1D19}" type="pres">
      <dgm:prSet presAssocID="{C84C0E32-35AD-4BA4-8F32-77962DBD7DB9}" presName="tx1" presStyleLbl="revTx" presStyleIdx="2" presStyleCnt="4"/>
      <dgm:spPr/>
    </dgm:pt>
    <dgm:pt modelId="{95968BC9-98BF-4335-80A3-0E882DEBE293}" type="pres">
      <dgm:prSet presAssocID="{C84C0E32-35AD-4BA4-8F32-77962DBD7DB9}" presName="vert1" presStyleCnt="0"/>
      <dgm:spPr/>
    </dgm:pt>
    <dgm:pt modelId="{C29F6516-DFCE-4603-862B-CF52ACC3F281}" type="pres">
      <dgm:prSet presAssocID="{C773A3B3-9339-4D3B-8D06-5E630E765A10}" presName="thickLine" presStyleLbl="alignNode1" presStyleIdx="3" presStyleCnt="4"/>
      <dgm:spPr/>
    </dgm:pt>
    <dgm:pt modelId="{4EB4DDE6-A0D3-49A6-9D68-E855CCAD4F6C}" type="pres">
      <dgm:prSet presAssocID="{C773A3B3-9339-4D3B-8D06-5E630E765A10}" presName="horz1" presStyleCnt="0"/>
      <dgm:spPr/>
    </dgm:pt>
    <dgm:pt modelId="{C7C01945-23A1-4DBD-850E-60CBF459052C}" type="pres">
      <dgm:prSet presAssocID="{C773A3B3-9339-4D3B-8D06-5E630E765A10}" presName="tx1" presStyleLbl="revTx" presStyleIdx="3" presStyleCnt="4"/>
      <dgm:spPr/>
    </dgm:pt>
    <dgm:pt modelId="{1D805CAD-598D-4084-83AA-29D55FA84E1F}" type="pres">
      <dgm:prSet presAssocID="{C773A3B3-9339-4D3B-8D06-5E630E765A10}" presName="vert1" presStyleCnt="0"/>
      <dgm:spPr/>
    </dgm:pt>
  </dgm:ptLst>
  <dgm:cxnLst>
    <dgm:cxn modelId="{109EF637-7738-4D2C-8C37-B6AF3060AA6F}" type="presOf" srcId="{EC0C479C-AD5B-4F16-9316-AC19200053FB}" destId="{C439144C-1A32-49A6-AF2F-9A0D2FB28C6E}" srcOrd="0" destOrd="0" presId="urn:microsoft.com/office/officeart/2008/layout/LinedList"/>
    <dgm:cxn modelId="{5EE5305B-88F3-4171-8237-230D21071361}" type="presOf" srcId="{C773A3B3-9339-4D3B-8D06-5E630E765A10}" destId="{C7C01945-23A1-4DBD-850E-60CBF459052C}" srcOrd="0" destOrd="0" presId="urn:microsoft.com/office/officeart/2008/layout/LinedList"/>
    <dgm:cxn modelId="{EF61914C-8100-44B5-AA65-8D28D85D27EC}" srcId="{9DD6C7FC-79DA-4683-825F-D60183409395}" destId="{C84C0E32-35AD-4BA4-8F32-77962DBD7DB9}" srcOrd="2" destOrd="0" parTransId="{42FCB1D6-96D6-4140-B6D8-258F92975EF8}" sibTransId="{780E1BCB-8DCF-4379-8156-98C354B2EE9F}"/>
    <dgm:cxn modelId="{29799E4D-053A-4C61-8A77-8AE49130ED2A}" srcId="{9DD6C7FC-79DA-4683-825F-D60183409395}" destId="{82877B20-2027-4248-9570-DF1D2432C166}" srcOrd="0" destOrd="0" parTransId="{5D5A3A16-11AD-4322-8F18-360364AEAC76}" sibTransId="{3421838D-7F5F-4E3A-A083-1CD89B85AD74}"/>
    <dgm:cxn modelId="{C8FE8056-EEC9-43FD-9322-62C030BAE589}" type="presOf" srcId="{9DD6C7FC-79DA-4683-825F-D60183409395}" destId="{51490F43-159D-4DD6-8EB1-ED06F7644F4E}" srcOrd="0" destOrd="0" presId="urn:microsoft.com/office/officeart/2008/layout/LinedList"/>
    <dgm:cxn modelId="{23741858-E380-4C63-B800-811B36E0B626}" type="presOf" srcId="{82877B20-2027-4248-9570-DF1D2432C166}" destId="{0BB242B4-A6F2-4EEC-B531-28B0E27C46E2}" srcOrd="0" destOrd="0" presId="urn:microsoft.com/office/officeart/2008/layout/LinedList"/>
    <dgm:cxn modelId="{C50BD87B-7BEC-44F5-B034-EE3CA4871988}" type="presOf" srcId="{C84C0E32-35AD-4BA4-8F32-77962DBD7DB9}" destId="{153FF776-D37E-48CA-A24A-5CCFF20B1D19}" srcOrd="0" destOrd="0" presId="urn:microsoft.com/office/officeart/2008/layout/LinedList"/>
    <dgm:cxn modelId="{E8C16089-775D-45CC-B4FC-2F61C189D088}" srcId="{9DD6C7FC-79DA-4683-825F-D60183409395}" destId="{EC0C479C-AD5B-4F16-9316-AC19200053FB}" srcOrd="1" destOrd="0" parTransId="{E5058FDD-90E1-4969-891B-FFF8F0238688}" sibTransId="{82D9F5A9-3C29-4FAC-8FF6-142FEE9DC787}"/>
    <dgm:cxn modelId="{563F8C9A-8D9E-45A0-AD03-07F530F7284A}" srcId="{9DD6C7FC-79DA-4683-825F-D60183409395}" destId="{C773A3B3-9339-4D3B-8D06-5E630E765A10}" srcOrd="3" destOrd="0" parTransId="{57D4EAD7-C4DA-4459-BE52-B5CA0B3C2D04}" sibTransId="{1AB8B551-F6C7-4833-AAE9-F36EF57795FD}"/>
    <dgm:cxn modelId="{F68AA212-6B7F-4619-B0B6-710D6164FDB1}" type="presParOf" srcId="{51490F43-159D-4DD6-8EB1-ED06F7644F4E}" destId="{40819933-CB89-4A8B-B2D7-5B04FA73EBB3}" srcOrd="0" destOrd="0" presId="urn:microsoft.com/office/officeart/2008/layout/LinedList"/>
    <dgm:cxn modelId="{7B062CC6-9A53-45E4-95EE-9A23EDEA6483}" type="presParOf" srcId="{51490F43-159D-4DD6-8EB1-ED06F7644F4E}" destId="{BAD76F5C-4DFA-4F63-97C4-DD012AE610CB}" srcOrd="1" destOrd="0" presId="urn:microsoft.com/office/officeart/2008/layout/LinedList"/>
    <dgm:cxn modelId="{648B7102-4CC4-4CC2-A1B9-863749F271A9}" type="presParOf" srcId="{BAD76F5C-4DFA-4F63-97C4-DD012AE610CB}" destId="{0BB242B4-A6F2-4EEC-B531-28B0E27C46E2}" srcOrd="0" destOrd="0" presId="urn:microsoft.com/office/officeart/2008/layout/LinedList"/>
    <dgm:cxn modelId="{48F50978-ABA7-40D9-83F4-14B1932D7A6B}" type="presParOf" srcId="{BAD76F5C-4DFA-4F63-97C4-DD012AE610CB}" destId="{AF18BDE8-FBA6-453E-9FD6-ED6B436A1E3E}" srcOrd="1" destOrd="0" presId="urn:microsoft.com/office/officeart/2008/layout/LinedList"/>
    <dgm:cxn modelId="{CE985FFC-7002-4A42-B1DB-B1D156DFAECD}" type="presParOf" srcId="{51490F43-159D-4DD6-8EB1-ED06F7644F4E}" destId="{7DF74F52-621D-4CEB-B870-2661CB96F942}" srcOrd="2" destOrd="0" presId="urn:microsoft.com/office/officeart/2008/layout/LinedList"/>
    <dgm:cxn modelId="{F510EE44-5C22-4C9D-A33F-E3BDDF95C56C}" type="presParOf" srcId="{51490F43-159D-4DD6-8EB1-ED06F7644F4E}" destId="{418B07A8-3DB2-46BB-BA7A-82D6F1F5B7DE}" srcOrd="3" destOrd="0" presId="urn:microsoft.com/office/officeart/2008/layout/LinedList"/>
    <dgm:cxn modelId="{756B394F-0A17-4313-8114-CBCA30344F8E}" type="presParOf" srcId="{418B07A8-3DB2-46BB-BA7A-82D6F1F5B7DE}" destId="{C439144C-1A32-49A6-AF2F-9A0D2FB28C6E}" srcOrd="0" destOrd="0" presId="urn:microsoft.com/office/officeart/2008/layout/LinedList"/>
    <dgm:cxn modelId="{C372EF3D-46AB-4FBB-8509-FC18ADF2FAD1}" type="presParOf" srcId="{418B07A8-3DB2-46BB-BA7A-82D6F1F5B7DE}" destId="{887C18F4-A0FC-486F-90DC-B08E4B0E004B}" srcOrd="1" destOrd="0" presId="urn:microsoft.com/office/officeart/2008/layout/LinedList"/>
    <dgm:cxn modelId="{C969F49D-1897-4DC3-A1EF-487AAA5F7352}" type="presParOf" srcId="{51490F43-159D-4DD6-8EB1-ED06F7644F4E}" destId="{CDFFB981-45B4-46CC-8AAA-743758E4510F}" srcOrd="4" destOrd="0" presId="urn:microsoft.com/office/officeart/2008/layout/LinedList"/>
    <dgm:cxn modelId="{03134ACD-EBD0-41F3-B977-9B0A21C48138}" type="presParOf" srcId="{51490F43-159D-4DD6-8EB1-ED06F7644F4E}" destId="{14780B28-9216-41E7-B22A-1DF11164FA60}" srcOrd="5" destOrd="0" presId="urn:microsoft.com/office/officeart/2008/layout/LinedList"/>
    <dgm:cxn modelId="{96E02A26-08FC-4042-B8AD-3D1ED1B08E2A}" type="presParOf" srcId="{14780B28-9216-41E7-B22A-1DF11164FA60}" destId="{153FF776-D37E-48CA-A24A-5CCFF20B1D19}" srcOrd="0" destOrd="0" presId="urn:microsoft.com/office/officeart/2008/layout/LinedList"/>
    <dgm:cxn modelId="{0BC97090-6DCA-4449-9F21-81D851FE5096}" type="presParOf" srcId="{14780B28-9216-41E7-B22A-1DF11164FA60}" destId="{95968BC9-98BF-4335-80A3-0E882DEBE293}" srcOrd="1" destOrd="0" presId="urn:microsoft.com/office/officeart/2008/layout/LinedList"/>
    <dgm:cxn modelId="{FDCB2515-EAD3-4EFC-9350-27492ED95728}" type="presParOf" srcId="{51490F43-159D-4DD6-8EB1-ED06F7644F4E}" destId="{C29F6516-DFCE-4603-862B-CF52ACC3F281}" srcOrd="6" destOrd="0" presId="urn:microsoft.com/office/officeart/2008/layout/LinedList"/>
    <dgm:cxn modelId="{CB3D87E2-3301-4D60-A7E7-3720106167DC}" type="presParOf" srcId="{51490F43-159D-4DD6-8EB1-ED06F7644F4E}" destId="{4EB4DDE6-A0D3-49A6-9D68-E855CCAD4F6C}" srcOrd="7" destOrd="0" presId="urn:microsoft.com/office/officeart/2008/layout/LinedList"/>
    <dgm:cxn modelId="{41FA5301-9A04-4E53-AD76-D4039092922C}" type="presParOf" srcId="{4EB4DDE6-A0D3-49A6-9D68-E855CCAD4F6C}" destId="{C7C01945-23A1-4DBD-850E-60CBF459052C}" srcOrd="0" destOrd="0" presId="urn:microsoft.com/office/officeart/2008/layout/LinedList"/>
    <dgm:cxn modelId="{9033CD15-64E0-47C4-A69E-3DDFDC3DAE9E}" type="presParOf" srcId="{4EB4DDE6-A0D3-49A6-9D68-E855CCAD4F6C}" destId="{1D805CAD-598D-4084-83AA-29D55FA84E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19933-CB89-4A8B-B2D7-5B04FA73EBB3}">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B242B4-A6F2-4EEC-B531-28B0E27C46E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a:off x="0" y="0"/>
        <a:ext cx="6900512" cy="1384035"/>
      </dsp:txXfrm>
    </dsp:sp>
    <dsp:sp modelId="{7DF74F52-621D-4CEB-B870-2661CB96F942}">
      <dsp:nvSpPr>
        <dsp:cNvPr id="0" name=""/>
        <dsp:cNvSpPr/>
      </dsp:nvSpPr>
      <dsp:spPr>
        <a:xfrm>
          <a:off x="0" y="1384035"/>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39144C-1A32-49A6-AF2F-9A0D2FB28C6E}">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dirty="0"/>
            <a:t>We blijven bij onze stelling dat windturbines in ‘t </a:t>
          </a:r>
          <a:r>
            <a:rPr lang="nl-NL" sz="2300" kern="1200" dirty="0" err="1"/>
            <a:t>Hanik</a:t>
          </a:r>
          <a:r>
            <a:rPr lang="nl-NL" sz="2300" kern="1200" dirty="0"/>
            <a:t> niet passen, niet mogelijk zijn, niet gewenst zijn en enorm veel negatieve gevolgen met zich meebrengen.</a:t>
          </a:r>
          <a:endParaRPr lang="en-US" sz="2300" kern="1200" dirty="0"/>
        </a:p>
      </dsp:txBody>
      <dsp:txXfrm>
        <a:off x="0" y="1384035"/>
        <a:ext cx="6900512" cy="1384035"/>
      </dsp:txXfrm>
    </dsp:sp>
    <dsp:sp modelId="{CDFFB981-45B4-46CC-8AAA-743758E4510F}">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FF776-D37E-48CA-A24A-5CCFF20B1D19}">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dirty="0"/>
            <a:t>De argumenten hebben we zojuist aangedragen. </a:t>
          </a:r>
          <a:endParaRPr lang="en-US" sz="2300" kern="1200" dirty="0"/>
        </a:p>
      </dsp:txBody>
      <dsp:txXfrm>
        <a:off x="0" y="2768070"/>
        <a:ext cx="6900512" cy="1384035"/>
      </dsp:txXfrm>
    </dsp:sp>
    <dsp:sp modelId="{C29F6516-DFCE-4603-862B-CF52ACC3F281}">
      <dsp:nvSpPr>
        <dsp:cNvPr id="0" name=""/>
        <dsp:cNvSpPr/>
      </dsp:nvSpPr>
      <dsp:spPr>
        <a:xfrm>
          <a:off x="0" y="4152105"/>
          <a:ext cx="690051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C01945-23A1-4DBD-850E-60CBF459052C}">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dirty="0"/>
            <a:t>Dit betekent ons inziens dat dit project gestopt moet worden.</a:t>
          </a:r>
          <a:endParaRPr lang="en-US" sz="2300" kern="1200" dirty="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0D29A-4DE6-197B-2FC4-78106757FD8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28304C3-8BEA-88E3-3B59-AE9A2D923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960C4D8-0F05-ABFF-6C52-479D1D9249A2}"/>
              </a:ext>
            </a:extLst>
          </p:cNvPr>
          <p:cNvSpPr>
            <a:spLocks noGrp="1"/>
          </p:cNvSpPr>
          <p:nvPr>
            <p:ph type="dt" sz="half" idx="10"/>
          </p:nvPr>
        </p:nvSpPr>
        <p:spPr/>
        <p:txBody>
          <a:bodyPr/>
          <a:lstStyle/>
          <a:p>
            <a:fld id="{534AD6BA-AD5F-421C-81B9-2C7C480AD981}" type="datetimeFigureOut">
              <a:rPr lang="nl-NL" smtClean="0"/>
              <a:t>10-2-2025</a:t>
            </a:fld>
            <a:endParaRPr lang="nl-NL"/>
          </a:p>
        </p:txBody>
      </p:sp>
      <p:sp>
        <p:nvSpPr>
          <p:cNvPr id="5" name="Tijdelijke aanduiding voor voettekst 4">
            <a:extLst>
              <a:ext uri="{FF2B5EF4-FFF2-40B4-BE49-F238E27FC236}">
                <a16:creationId xmlns:a16="http://schemas.microsoft.com/office/drawing/2014/main" id="{38B49BB3-1148-C50A-8ABE-73C2860F88F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72D903-F988-CAC6-58C2-FE7C2B07F3F8}"/>
              </a:ext>
            </a:extLst>
          </p:cNvPr>
          <p:cNvSpPr>
            <a:spLocks noGrp="1"/>
          </p:cNvSpPr>
          <p:nvPr>
            <p:ph type="sldNum" sz="quarter" idx="12"/>
          </p:nvPr>
        </p:nvSpPr>
        <p:spPr/>
        <p:txBody>
          <a:bodyPr/>
          <a:lstStyle/>
          <a:p>
            <a:fld id="{A4289ED6-4976-4602-AFDA-7ECDC142FF96}" type="slidenum">
              <a:rPr lang="nl-NL" smtClean="0"/>
              <a:t>‹nr.›</a:t>
            </a:fld>
            <a:endParaRPr lang="nl-NL"/>
          </a:p>
        </p:txBody>
      </p:sp>
    </p:spTree>
    <p:extLst>
      <p:ext uri="{BB962C8B-B14F-4D97-AF65-F5344CB8AC3E}">
        <p14:creationId xmlns:p14="http://schemas.microsoft.com/office/powerpoint/2010/main" val="297750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B70E2-5FAD-EE42-F278-6CF58E0E2D7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EF2ACC0-BC4B-2283-1EDC-6F5F61A463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DD2349-6B57-0626-C99C-8D9216893713}"/>
              </a:ext>
            </a:extLst>
          </p:cNvPr>
          <p:cNvSpPr>
            <a:spLocks noGrp="1"/>
          </p:cNvSpPr>
          <p:nvPr>
            <p:ph type="dt" sz="half" idx="10"/>
          </p:nvPr>
        </p:nvSpPr>
        <p:spPr/>
        <p:txBody>
          <a:bodyPr/>
          <a:lstStyle/>
          <a:p>
            <a:fld id="{534AD6BA-AD5F-421C-81B9-2C7C480AD981}" type="datetimeFigureOut">
              <a:rPr lang="nl-NL" smtClean="0"/>
              <a:t>10-2-2025</a:t>
            </a:fld>
            <a:endParaRPr lang="nl-NL"/>
          </a:p>
        </p:txBody>
      </p:sp>
      <p:sp>
        <p:nvSpPr>
          <p:cNvPr id="5" name="Tijdelijke aanduiding voor voettekst 4">
            <a:extLst>
              <a:ext uri="{FF2B5EF4-FFF2-40B4-BE49-F238E27FC236}">
                <a16:creationId xmlns:a16="http://schemas.microsoft.com/office/drawing/2014/main" id="{8FDA3B22-7049-1154-1363-4AB061DA82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25CD97-852B-1A8D-EF72-C1D7E3E5D59F}"/>
              </a:ext>
            </a:extLst>
          </p:cNvPr>
          <p:cNvSpPr>
            <a:spLocks noGrp="1"/>
          </p:cNvSpPr>
          <p:nvPr>
            <p:ph type="sldNum" sz="quarter" idx="12"/>
          </p:nvPr>
        </p:nvSpPr>
        <p:spPr/>
        <p:txBody>
          <a:bodyPr/>
          <a:lstStyle/>
          <a:p>
            <a:fld id="{A4289ED6-4976-4602-AFDA-7ECDC142FF96}" type="slidenum">
              <a:rPr lang="nl-NL" smtClean="0"/>
              <a:t>‹nr.›</a:t>
            </a:fld>
            <a:endParaRPr lang="nl-NL"/>
          </a:p>
        </p:txBody>
      </p:sp>
    </p:spTree>
    <p:extLst>
      <p:ext uri="{BB962C8B-B14F-4D97-AF65-F5344CB8AC3E}">
        <p14:creationId xmlns:p14="http://schemas.microsoft.com/office/powerpoint/2010/main" val="114862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EC77607-F0FD-5336-7D17-09C0F1D8126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E5FF2FB-9336-92C3-6CFE-65C7DF28332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64AD3BD-1978-ED5F-BFD8-77CDA75EC4BC}"/>
              </a:ext>
            </a:extLst>
          </p:cNvPr>
          <p:cNvSpPr>
            <a:spLocks noGrp="1"/>
          </p:cNvSpPr>
          <p:nvPr>
            <p:ph type="dt" sz="half" idx="10"/>
          </p:nvPr>
        </p:nvSpPr>
        <p:spPr/>
        <p:txBody>
          <a:bodyPr/>
          <a:lstStyle/>
          <a:p>
            <a:fld id="{534AD6BA-AD5F-421C-81B9-2C7C480AD981}" type="datetimeFigureOut">
              <a:rPr lang="nl-NL" smtClean="0"/>
              <a:t>10-2-2025</a:t>
            </a:fld>
            <a:endParaRPr lang="nl-NL"/>
          </a:p>
        </p:txBody>
      </p:sp>
      <p:sp>
        <p:nvSpPr>
          <p:cNvPr id="5" name="Tijdelijke aanduiding voor voettekst 4">
            <a:extLst>
              <a:ext uri="{FF2B5EF4-FFF2-40B4-BE49-F238E27FC236}">
                <a16:creationId xmlns:a16="http://schemas.microsoft.com/office/drawing/2014/main" id="{47D1C703-7C89-FE1F-F9CD-A3A9CEC393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87A9D5-69C4-5292-FB6C-210B94650AB0}"/>
              </a:ext>
            </a:extLst>
          </p:cNvPr>
          <p:cNvSpPr>
            <a:spLocks noGrp="1"/>
          </p:cNvSpPr>
          <p:nvPr>
            <p:ph type="sldNum" sz="quarter" idx="12"/>
          </p:nvPr>
        </p:nvSpPr>
        <p:spPr/>
        <p:txBody>
          <a:bodyPr/>
          <a:lstStyle/>
          <a:p>
            <a:fld id="{A4289ED6-4976-4602-AFDA-7ECDC142FF96}" type="slidenum">
              <a:rPr lang="nl-NL" smtClean="0"/>
              <a:t>‹nr.›</a:t>
            </a:fld>
            <a:endParaRPr lang="nl-NL"/>
          </a:p>
        </p:txBody>
      </p:sp>
    </p:spTree>
    <p:extLst>
      <p:ext uri="{BB962C8B-B14F-4D97-AF65-F5344CB8AC3E}">
        <p14:creationId xmlns:p14="http://schemas.microsoft.com/office/powerpoint/2010/main" val="117903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C542B-8281-B07D-471B-2E1B1BC7811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C88385-DD62-8FA5-4CE2-5800A58A455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3F253C5-9003-9919-9265-84E02A099D53}"/>
              </a:ext>
            </a:extLst>
          </p:cNvPr>
          <p:cNvSpPr>
            <a:spLocks noGrp="1"/>
          </p:cNvSpPr>
          <p:nvPr>
            <p:ph type="dt" sz="half" idx="10"/>
          </p:nvPr>
        </p:nvSpPr>
        <p:spPr/>
        <p:txBody>
          <a:bodyPr/>
          <a:lstStyle/>
          <a:p>
            <a:fld id="{534AD6BA-AD5F-421C-81B9-2C7C480AD981}" type="datetimeFigureOut">
              <a:rPr lang="nl-NL" smtClean="0"/>
              <a:t>10-2-2025</a:t>
            </a:fld>
            <a:endParaRPr lang="nl-NL"/>
          </a:p>
        </p:txBody>
      </p:sp>
      <p:sp>
        <p:nvSpPr>
          <p:cNvPr id="5" name="Tijdelijke aanduiding voor voettekst 4">
            <a:extLst>
              <a:ext uri="{FF2B5EF4-FFF2-40B4-BE49-F238E27FC236}">
                <a16:creationId xmlns:a16="http://schemas.microsoft.com/office/drawing/2014/main" id="{2C4EE1F1-8CFB-71EF-8D76-CB23C611C4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A7FD5BB-869B-0CF7-F741-159CABDA4691}"/>
              </a:ext>
            </a:extLst>
          </p:cNvPr>
          <p:cNvSpPr>
            <a:spLocks noGrp="1"/>
          </p:cNvSpPr>
          <p:nvPr>
            <p:ph type="sldNum" sz="quarter" idx="12"/>
          </p:nvPr>
        </p:nvSpPr>
        <p:spPr/>
        <p:txBody>
          <a:bodyPr/>
          <a:lstStyle/>
          <a:p>
            <a:fld id="{A4289ED6-4976-4602-AFDA-7ECDC142FF96}" type="slidenum">
              <a:rPr lang="nl-NL" smtClean="0"/>
              <a:t>‹nr.›</a:t>
            </a:fld>
            <a:endParaRPr lang="nl-NL"/>
          </a:p>
        </p:txBody>
      </p:sp>
    </p:spTree>
    <p:extLst>
      <p:ext uri="{BB962C8B-B14F-4D97-AF65-F5344CB8AC3E}">
        <p14:creationId xmlns:p14="http://schemas.microsoft.com/office/powerpoint/2010/main" val="271435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92045-FA14-8707-536D-990485817E1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C487538-CD6C-7674-32DC-C38DD240F6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F183083-CA39-0916-F8A8-0F7D6D0A930A}"/>
              </a:ext>
            </a:extLst>
          </p:cNvPr>
          <p:cNvSpPr>
            <a:spLocks noGrp="1"/>
          </p:cNvSpPr>
          <p:nvPr>
            <p:ph type="dt" sz="half" idx="10"/>
          </p:nvPr>
        </p:nvSpPr>
        <p:spPr/>
        <p:txBody>
          <a:bodyPr/>
          <a:lstStyle/>
          <a:p>
            <a:fld id="{534AD6BA-AD5F-421C-81B9-2C7C480AD981}" type="datetimeFigureOut">
              <a:rPr lang="nl-NL" smtClean="0"/>
              <a:t>10-2-2025</a:t>
            </a:fld>
            <a:endParaRPr lang="nl-NL"/>
          </a:p>
        </p:txBody>
      </p:sp>
      <p:sp>
        <p:nvSpPr>
          <p:cNvPr id="5" name="Tijdelijke aanduiding voor voettekst 4">
            <a:extLst>
              <a:ext uri="{FF2B5EF4-FFF2-40B4-BE49-F238E27FC236}">
                <a16:creationId xmlns:a16="http://schemas.microsoft.com/office/drawing/2014/main" id="{C6527299-8510-2861-DF9C-1C3FE317B4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A452F8-ACE3-C5CD-E688-3F722C3E0006}"/>
              </a:ext>
            </a:extLst>
          </p:cNvPr>
          <p:cNvSpPr>
            <a:spLocks noGrp="1"/>
          </p:cNvSpPr>
          <p:nvPr>
            <p:ph type="sldNum" sz="quarter" idx="12"/>
          </p:nvPr>
        </p:nvSpPr>
        <p:spPr/>
        <p:txBody>
          <a:bodyPr/>
          <a:lstStyle/>
          <a:p>
            <a:fld id="{A4289ED6-4976-4602-AFDA-7ECDC142FF96}" type="slidenum">
              <a:rPr lang="nl-NL" smtClean="0"/>
              <a:t>‹nr.›</a:t>
            </a:fld>
            <a:endParaRPr lang="nl-NL"/>
          </a:p>
        </p:txBody>
      </p:sp>
    </p:spTree>
    <p:extLst>
      <p:ext uri="{BB962C8B-B14F-4D97-AF65-F5344CB8AC3E}">
        <p14:creationId xmlns:p14="http://schemas.microsoft.com/office/powerpoint/2010/main" val="367479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659D63-3E6C-E7C0-96B7-6CBA7B1B84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5334C8E-DAE7-75A7-33D6-4F2EB19C648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05917F3-21C1-8277-4E14-32D76D9B6B1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4D0CC36-D0D7-D5D1-8FDE-4BE7E26659DD}"/>
              </a:ext>
            </a:extLst>
          </p:cNvPr>
          <p:cNvSpPr>
            <a:spLocks noGrp="1"/>
          </p:cNvSpPr>
          <p:nvPr>
            <p:ph type="dt" sz="half" idx="10"/>
          </p:nvPr>
        </p:nvSpPr>
        <p:spPr/>
        <p:txBody>
          <a:bodyPr/>
          <a:lstStyle/>
          <a:p>
            <a:fld id="{534AD6BA-AD5F-421C-81B9-2C7C480AD981}" type="datetimeFigureOut">
              <a:rPr lang="nl-NL" smtClean="0"/>
              <a:t>10-2-2025</a:t>
            </a:fld>
            <a:endParaRPr lang="nl-NL"/>
          </a:p>
        </p:txBody>
      </p:sp>
      <p:sp>
        <p:nvSpPr>
          <p:cNvPr id="6" name="Tijdelijke aanduiding voor voettekst 5">
            <a:extLst>
              <a:ext uri="{FF2B5EF4-FFF2-40B4-BE49-F238E27FC236}">
                <a16:creationId xmlns:a16="http://schemas.microsoft.com/office/drawing/2014/main" id="{417BAF93-50BD-C244-F476-8D066C4F29D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21357C5-C16D-38C3-E378-89A97AA30647}"/>
              </a:ext>
            </a:extLst>
          </p:cNvPr>
          <p:cNvSpPr>
            <a:spLocks noGrp="1"/>
          </p:cNvSpPr>
          <p:nvPr>
            <p:ph type="sldNum" sz="quarter" idx="12"/>
          </p:nvPr>
        </p:nvSpPr>
        <p:spPr/>
        <p:txBody>
          <a:bodyPr/>
          <a:lstStyle/>
          <a:p>
            <a:fld id="{A4289ED6-4976-4602-AFDA-7ECDC142FF96}" type="slidenum">
              <a:rPr lang="nl-NL" smtClean="0"/>
              <a:t>‹nr.›</a:t>
            </a:fld>
            <a:endParaRPr lang="nl-NL"/>
          </a:p>
        </p:txBody>
      </p:sp>
    </p:spTree>
    <p:extLst>
      <p:ext uri="{BB962C8B-B14F-4D97-AF65-F5344CB8AC3E}">
        <p14:creationId xmlns:p14="http://schemas.microsoft.com/office/powerpoint/2010/main" val="254975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22A7C-189A-BFE5-DE3E-76736127B74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8A87503-2D86-021C-CA8D-D46729089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BF0E05A-B963-81EC-4E4E-BAAAC49D9AB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0DC5A58-9498-8CB5-A879-91F76C214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65C8C1D-0031-49DE-7DD6-CF763EB799B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46827B2-394F-565D-D8FE-7EFAAE16ADB9}"/>
              </a:ext>
            </a:extLst>
          </p:cNvPr>
          <p:cNvSpPr>
            <a:spLocks noGrp="1"/>
          </p:cNvSpPr>
          <p:nvPr>
            <p:ph type="dt" sz="half" idx="10"/>
          </p:nvPr>
        </p:nvSpPr>
        <p:spPr/>
        <p:txBody>
          <a:bodyPr/>
          <a:lstStyle/>
          <a:p>
            <a:fld id="{534AD6BA-AD5F-421C-81B9-2C7C480AD981}" type="datetimeFigureOut">
              <a:rPr lang="nl-NL" smtClean="0"/>
              <a:t>10-2-2025</a:t>
            </a:fld>
            <a:endParaRPr lang="nl-NL"/>
          </a:p>
        </p:txBody>
      </p:sp>
      <p:sp>
        <p:nvSpPr>
          <p:cNvPr id="8" name="Tijdelijke aanduiding voor voettekst 7">
            <a:extLst>
              <a:ext uri="{FF2B5EF4-FFF2-40B4-BE49-F238E27FC236}">
                <a16:creationId xmlns:a16="http://schemas.microsoft.com/office/drawing/2014/main" id="{F359F4D2-AF95-BAB8-65A7-BBAA114C098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7249CE7-C736-17E9-D2C4-519083F411E1}"/>
              </a:ext>
            </a:extLst>
          </p:cNvPr>
          <p:cNvSpPr>
            <a:spLocks noGrp="1"/>
          </p:cNvSpPr>
          <p:nvPr>
            <p:ph type="sldNum" sz="quarter" idx="12"/>
          </p:nvPr>
        </p:nvSpPr>
        <p:spPr/>
        <p:txBody>
          <a:bodyPr/>
          <a:lstStyle/>
          <a:p>
            <a:fld id="{A4289ED6-4976-4602-AFDA-7ECDC142FF96}" type="slidenum">
              <a:rPr lang="nl-NL" smtClean="0"/>
              <a:t>‹nr.›</a:t>
            </a:fld>
            <a:endParaRPr lang="nl-NL"/>
          </a:p>
        </p:txBody>
      </p:sp>
    </p:spTree>
    <p:extLst>
      <p:ext uri="{BB962C8B-B14F-4D97-AF65-F5344CB8AC3E}">
        <p14:creationId xmlns:p14="http://schemas.microsoft.com/office/powerpoint/2010/main" val="40266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E81DE-D1BA-6383-F1E4-746E1E855E7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0BA942B-61C3-0289-E357-21270485F366}"/>
              </a:ext>
            </a:extLst>
          </p:cNvPr>
          <p:cNvSpPr>
            <a:spLocks noGrp="1"/>
          </p:cNvSpPr>
          <p:nvPr>
            <p:ph type="dt" sz="half" idx="10"/>
          </p:nvPr>
        </p:nvSpPr>
        <p:spPr/>
        <p:txBody>
          <a:bodyPr/>
          <a:lstStyle/>
          <a:p>
            <a:fld id="{534AD6BA-AD5F-421C-81B9-2C7C480AD981}" type="datetimeFigureOut">
              <a:rPr lang="nl-NL" smtClean="0"/>
              <a:t>10-2-2025</a:t>
            </a:fld>
            <a:endParaRPr lang="nl-NL"/>
          </a:p>
        </p:txBody>
      </p:sp>
      <p:sp>
        <p:nvSpPr>
          <p:cNvPr id="4" name="Tijdelijke aanduiding voor voettekst 3">
            <a:extLst>
              <a:ext uri="{FF2B5EF4-FFF2-40B4-BE49-F238E27FC236}">
                <a16:creationId xmlns:a16="http://schemas.microsoft.com/office/drawing/2014/main" id="{8F0D1CEB-AEE4-5C34-A89B-311C963D20D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52D67C3-6C4D-CF84-61D0-952F899860CC}"/>
              </a:ext>
            </a:extLst>
          </p:cNvPr>
          <p:cNvSpPr>
            <a:spLocks noGrp="1"/>
          </p:cNvSpPr>
          <p:nvPr>
            <p:ph type="sldNum" sz="quarter" idx="12"/>
          </p:nvPr>
        </p:nvSpPr>
        <p:spPr/>
        <p:txBody>
          <a:bodyPr/>
          <a:lstStyle/>
          <a:p>
            <a:fld id="{A4289ED6-4976-4602-AFDA-7ECDC142FF96}" type="slidenum">
              <a:rPr lang="nl-NL" smtClean="0"/>
              <a:t>‹nr.›</a:t>
            </a:fld>
            <a:endParaRPr lang="nl-NL"/>
          </a:p>
        </p:txBody>
      </p:sp>
    </p:spTree>
    <p:extLst>
      <p:ext uri="{BB962C8B-B14F-4D97-AF65-F5344CB8AC3E}">
        <p14:creationId xmlns:p14="http://schemas.microsoft.com/office/powerpoint/2010/main" val="121772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E0FECC8-D41A-EF54-3D2C-97BA5E883A5A}"/>
              </a:ext>
            </a:extLst>
          </p:cNvPr>
          <p:cNvSpPr>
            <a:spLocks noGrp="1"/>
          </p:cNvSpPr>
          <p:nvPr>
            <p:ph type="dt" sz="half" idx="10"/>
          </p:nvPr>
        </p:nvSpPr>
        <p:spPr/>
        <p:txBody>
          <a:bodyPr/>
          <a:lstStyle/>
          <a:p>
            <a:fld id="{534AD6BA-AD5F-421C-81B9-2C7C480AD981}" type="datetimeFigureOut">
              <a:rPr lang="nl-NL" smtClean="0"/>
              <a:t>10-2-2025</a:t>
            </a:fld>
            <a:endParaRPr lang="nl-NL"/>
          </a:p>
        </p:txBody>
      </p:sp>
      <p:sp>
        <p:nvSpPr>
          <p:cNvPr id="3" name="Tijdelijke aanduiding voor voettekst 2">
            <a:extLst>
              <a:ext uri="{FF2B5EF4-FFF2-40B4-BE49-F238E27FC236}">
                <a16:creationId xmlns:a16="http://schemas.microsoft.com/office/drawing/2014/main" id="{9A1C80C4-9874-B8A1-B6FD-B42B8036A39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224912B-EABD-F4AC-C33B-B227E2D4A511}"/>
              </a:ext>
            </a:extLst>
          </p:cNvPr>
          <p:cNvSpPr>
            <a:spLocks noGrp="1"/>
          </p:cNvSpPr>
          <p:nvPr>
            <p:ph type="sldNum" sz="quarter" idx="12"/>
          </p:nvPr>
        </p:nvSpPr>
        <p:spPr/>
        <p:txBody>
          <a:bodyPr/>
          <a:lstStyle/>
          <a:p>
            <a:fld id="{A4289ED6-4976-4602-AFDA-7ECDC142FF96}" type="slidenum">
              <a:rPr lang="nl-NL" smtClean="0"/>
              <a:t>‹nr.›</a:t>
            </a:fld>
            <a:endParaRPr lang="nl-NL"/>
          </a:p>
        </p:txBody>
      </p:sp>
    </p:spTree>
    <p:extLst>
      <p:ext uri="{BB962C8B-B14F-4D97-AF65-F5344CB8AC3E}">
        <p14:creationId xmlns:p14="http://schemas.microsoft.com/office/powerpoint/2010/main" val="54704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8618E-AEAB-9AD2-E463-73C2A9C8A11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AAF8C06-4495-95C3-AF5B-9CBE4DC89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8DF52BB-7391-BD98-7163-0CE9D1437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021BCE2-17D8-B525-4E1F-48EC0DC8E61D}"/>
              </a:ext>
            </a:extLst>
          </p:cNvPr>
          <p:cNvSpPr>
            <a:spLocks noGrp="1"/>
          </p:cNvSpPr>
          <p:nvPr>
            <p:ph type="dt" sz="half" idx="10"/>
          </p:nvPr>
        </p:nvSpPr>
        <p:spPr/>
        <p:txBody>
          <a:bodyPr/>
          <a:lstStyle/>
          <a:p>
            <a:fld id="{534AD6BA-AD5F-421C-81B9-2C7C480AD981}" type="datetimeFigureOut">
              <a:rPr lang="nl-NL" smtClean="0"/>
              <a:t>10-2-2025</a:t>
            </a:fld>
            <a:endParaRPr lang="nl-NL"/>
          </a:p>
        </p:txBody>
      </p:sp>
      <p:sp>
        <p:nvSpPr>
          <p:cNvPr id="6" name="Tijdelijke aanduiding voor voettekst 5">
            <a:extLst>
              <a:ext uri="{FF2B5EF4-FFF2-40B4-BE49-F238E27FC236}">
                <a16:creationId xmlns:a16="http://schemas.microsoft.com/office/drawing/2014/main" id="{2DC72A84-7A67-5BD6-137B-C99D3382A3F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4CD26F-5D29-C476-D8BA-2D9E28869E51}"/>
              </a:ext>
            </a:extLst>
          </p:cNvPr>
          <p:cNvSpPr>
            <a:spLocks noGrp="1"/>
          </p:cNvSpPr>
          <p:nvPr>
            <p:ph type="sldNum" sz="quarter" idx="12"/>
          </p:nvPr>
        </p:nvSpPr>
        <p:spPr/>
        <p:txBody>
          <a:bodyPr/>
          <a:lstStyle/>
          <a:p>
            <a:fld id="{A4289ED6-4976-4602-AFDA-7ECDC142FF96}" type="slidenum">
              <a:rPr lang="nl-NL" smtClean="0"/>
              <a:t>‹nr.›</a:t>
            </a:fld>
            <a:endParaRPr lang="nl-NL"/>
          </a:p>
        </p:txBody>
      </p:sp>
    </p:spTree>
    <p:extLst>
      <p:ext uri="{BB962C8B-B14F-4D97-AF65-F5344CB8AC3E}">
        <p14:creationId xmlns:p14="http://schemas.microsoft.com/office/powerpoint/2010/main" val="120992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B8176-AFCE-67DF-C30F-FB4C8C84C4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55F49B9-FD52-6D95-4198-DE99BCF69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DFC234E-E016-5435-1163-CB071D314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6C7069F-0B54-91DD-9EF2-AAE8771EC5E8}"/>
              </a:ext>
            </a:extLst>
          </p:cNvPr>
          <p:cNvSpPr>
            <a:spLocks noGrp="1"/>
          </p:cNvSpPr>
          <p:nvPr>
            <p:ph type="dt" sz="half" idx="10"/>
          </p:nvPr>
        </p:nvSpPr>
        <p:spPr/>
        <p:txBody>
          <a:bodyPr/>
          <a:lstStyle/>
          <a:p>
            <a:fld id="{534AD6BA-AD5F-421C-81B9-2C7C480AD981}" type="datetimeFigureOut">
              <a:rPr lang="nl-NL" smtClean="0"/>
              <a:t>10-2-2025</a:t>
            </a:fld>
            <a:endParaRPr lang="nl-NL"/>
          </a:p>
        </p:txBody>
      </p:sp>
      <p:sp>
        <p:nvSpPr>
          <p:cNvPr id="6" name="Tijdelijke aanduiding voor voettekst 5">
            <a:extLst>
              <a:ext uri="{FF2B5EF4-FFF2-40B4-BE49-F238E27FC236}">
                <a16:creationId xmlns:a16="http://schemas.microsoft.com/office/drawing/2014/main" id="{D108BFB6-E7B0-7400-F1E7-059863B015E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500ADEA-E128-2C8F-AD3F-AAD88186756B}"/>
              </a:ext>
            </a:extLst>
          </p:cNvPr>
          <p:cNvSpPr>
            <a:spLocks noGrp="1"/>
          </p:cNvSpPr>
          <p:nvPr>
            <p:ph type="sldNum" sz="quarter" idx="12"/>
          </p:nvPr>
        </p:nvSpPr>
        <p:spPr/>
        <p:txBody>
          <a:bodyPr/>
          <a:lstStyle/>
          <a:p>
            <a:fld id="{A4289ED6-4976-4602-AFDA-7ECDC142FF96}" type="slidenum">
              <a:rPr lang="nl-NL" smtClean="0"/>
              <a:t>‹nr.›</a:t>
            </a:fld>
            <a:endParaRPr lang="nl-NL"/>
          </a:p>
        </p:txBody>
      </p:sp>
    </p:spTree>
    <p:extLst>
      <p:ext uri="{BB962C8B-B14F-4D97-AF65-F5344CB8AC3E}">
        <p14:creationId xmlns:p14="http://schemas.microsoft.com/office/powerpoint/2010/main" val="388947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079BA5-A07B-90F5-C665-145AB6A2A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0B518EC-7E2E-7756-B6E2-0B3A78ADB9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B9F7AD-9429-0329-AD26-BD741183E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4AD6BA-AD5F-421C-81B9-2C7C480AD981}" type="datetimeFigureOut">
              <a:rPr lang="nl-NL" smtClean="0"/>
              <a:t>10-2-2025</a:t>
            </a:fld>
            <a:endParaRPr lang="nl-NL"/>
          </a:p>
        </p:txBody>
      </p:sp>
      <p:sp>
        <p:nvSpPr>
          <p:cNvPr id="5" name="Tijdelijke aanduiding voor voettekst 4">
            <a:extLst>
              <a:ext uri="{FF2B5EF4-FFF2-40B4-BE49-F238E27FC236}">
                <a16:creationId xmlns:a16="http://schemas.microsoft.com/office/drawing/2014/main" id="{C7EB802D-D87D-B8C1-09FA-B4DBE47D1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61069542-91A0-9D90-03B5-0A7037A6F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289ED6-4976-4602-AFDA-7ECDC142FF96}" type="slidenum">
              <a:rPr lang="nl-NL" smtClean="0"/>
              <a:t>‹nr.›</a:t>
            </a:fld>
            <a:endParaRPr lang="nl-NL"/>
          </a:p>
        </p:txBody>
      </p:sp>
    </p:spTree>
    <p:extLst>
      <p:ext uri="{BB962C8B-B14F-4D97-AF65-F5344CB8AC3E}">
        <p14:creationId xmlns:p14="http://schemas.microsoft.com/office/powerpoint/2010/main" val="491633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anik.n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C44561-870F-D751-F4B6-C36326AD4B24}"/>
              </a:ext>
            </a:extLst>
          </p:cNvPr>
          <p:cNvSpPr>
            <a:spLocks noGrp="1"/>
          </p:cNvSpPr>
          <p:nvPr>
            <p:ph type="title"/>
          </p:nvPr>
        </p:nvSpPr>
        <p:spPr>
          <a:xfrm>
            <a:off x="7154736" y="380169"/>
            <a:ext cx="4393251" cy="3803903"/>
          </a:xfrm>
        </p:spPr>
        <p:txBody>
          <a:bodyPr vert="horz" lIns="91440" tIns="45720" rIns="91440" bIns="45720" rtlCol="0" anchor="b">
            <a:normAutofit fontScale="90000"/>
          </a:bodyPr>
          <a:lstStyle/>
          <a:p>
            <a:br>
              <a:rPr lang="en-US" sz="5400" dirty="0"/>
            </a:br>
            <a:br>
              <a:rPr lang="en-US" sz="5400" dirty="0"/>
            </a:br>
            <a:r>
              <a:rPr lang="en-US" sz="4000" dirty="0" err="1"/>
              <a:t>Bespreking</a:t>
            </a:r>
            <a:r>
              <a:rPr lang="en-US" sz="4000" dirty="0"/>
              <a:t> </a:t>
            </a:r>
            <a:br>
              <a:rPr lang="en-US" sz="4000" dirty="0"/>
            </a:br>
            <a:r>
              <a:rPr lang="en-US" sz="4000" dirty="0"/>
              <a:t>Pondera-rapport </a:t>
            </a:r>
            <a:br>
              <a:rPr lang="en-US" sz="4000" dirty="0"/>
            </a:br>
            <a:br>
              <a:rPr lang="en-US" sz="4000" dirty="0"/>
            </a:br>
            <a:r>
              <a:rPr lang="en-US" sz="4000" dirty="0"/>
              <a:t>- de </a:t>
            </a:r>
            <a:r>
              <a:rPr lang="en-US" sz="4000" dirty="0" err="1"/>
              <a:t>visie</a:t>
            </a:r>
            <a:r>
              <a:rPr lang="en-US" sz="4000" dirty="0"/>
              <a:t> van de </a:t>
            </a:r>
            <a:r>
              <a:rPr lang="en-US" sz="4000" dirty="0" err="1"/>
              <a:t>Belangen</a:t>
            </a:r>
            <a:r>
              <a:rPr lang="en-US" sz="4000" dirty="0"/>
              <a:t> </a:t>
            </a:r>
            <a:r>
              <a:rPr lang="en-US" sz="4000" dirty="0" err="1"/>
              <a:t>Vereniging</a:t>
            </a:r>
            <a:r>
              <a:rPr lang="en-US" sz="4000" dirty="0"/>
              <a:t> </a:t>
            </a:r>
            <a:r>
              <a:rPr lang="en-US" sz="4000" dirty="0" err="1"/>
              <a:t>voor</a:t>
            </a:r>
            <a:r>
              <a:rPr lang="en-US" sz="4000" dirty="0"/>
              <a:t> ‘t </a:t>
            </a:r>
            <a:r>
              <a:rPr lang="en-US" sz="4000" dirty="0" err="1"/>
              <a:t>Hanik</a:t>
            </a:r>
            <a:r>
              <a:rPr lang="en-US" sz="4000" dirty="0"/>
              <a:t> 10-2-25</a:t>
            </a:r>
          </a:p>
        </p:txBody>
      </p:sp>
      <p:pic>
        <p:nvPicPr>
          <p:cNvPr id="5" name="Afbeelding 4">
            <a:extLst>
              <a:ext uri="{FF2B5EF4-FFF2-40B4-BE49-F238E27FC236}">
                <a16:creationId xmlns:a16="http://schemas.microsoft.com/office/drawing/2014/main" id="{82463734-4B2F-3312-FBCD-70E03EAEC9A4}"/>
              </a:ext>
            </a:extLst>
          </p:cNvPr>
          <p:cNvPicPr>
            <a:picLocks noChangeAspect="1"/>
          </p:cNvPicPr>
          <p:nvPr/>
        </p:nvPicPr>
        <p:blipFill>
          <a:blip r:embed="rId2"/>
          <a:srcRect l="5444" r="20483"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23"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53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3B9EB5-1323-FD6C-EA57-258D0BBC4195}"/>
              </a:ext>
            </a:extLst>
          </p:cNvPr>
          <p:cNvSpPr>
            <a:spLocks noGrp="1"/>
          </p:cNvSpPr>
          <p:nvPr>
            <p:ph type="title"/>
          </p:nvPr>
        </p:nvSpPr>
        <p:spPr>
          <a:xfrm>
            <a:off x="635000" y="640823"/>
            <a:ext cx="3418659" cy="5583148"/>
          </a:xfrm>
        </p:spPr>
        <p:txBody>
          <a:bodyPr anchor="ctr">
            <a:normAutofit/>
          </a:bodyPr>
          <a:lstStyle/>
          <a:p>
            <a:r>
              <a:rPr lang="nl-NL" sz="5400" dirty="0"/>
              <a:t>Onze conclusie </a:t>
            </a:r>
          </a:p>
        </p:txBody>
      </p:sp>
      <p:sp>
        <p:nvSpPr>
          <p:cNvPr id="1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ijdelijke aanduiding voor inhoud 2">
            <a:extLst>
              <a:ext uri="{FF2B5EF4-FFF2-40B4-BE49-F238E27FC236}">
                <a16:creationId xmlns:a16="http://schemas.microsoft.com/office/drawing/2014/main" id="{3B66D589-C6A8-DE94-95A7-C6B0A9465741}"/>
              </a:ext>
            </a:extLst>
          </p:cNvPr>
          <p:cNvGraphicFramePr>
            <a:graphicFrameLocks noGrp="1"/>
          </p:cNvGraphicFramePr>
          <p:nvPr>
            <p:ph idx="1"/>
            <p:extLst>
              <p:ext uri="{D42A27DB-BD31-4B8C-83A1-F6EECF244321}">
                <p14:modId xmlns:p14="http://schemas.microsoft.com/office/powerpoint/2010/main" val="129476801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Afbeelding 5">
            <a:extLst>
              <a:ext uri="{FF2B5EF4-FFF2-40B4-BE49-F238E27FC236}">
                <a16:creationId xmlns:a16="http://schemas.microsoft.com/office/drawing/2014/main" id="{10449EC2-3B7A-2D49-BBB3-BE3D91162C0C}"/>
              </a:ext>
            </a:extLst>
          </p:cNvPr>
          <p:cNvPicPr>
            <a:picLocks noChangeAspect="1"/>
          </p:cNvPicPr>
          <p:nvPr/>
        </p:nvPicPr>
        <p:blipFill>
          <a:blip r:embed="rId7"/>
          <a:srcRect l="5444" r="20483" b="1"/>
          <a:stretch/>
        </p:blipFill>
        <p:spPr>
          <a:xfrm>
            <a:off x="10492245" y="5376386"/>
            <a:ext cx="1449625" cy="1184071"/>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248651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id="{E1B84967-69A5-E8EC-AC0D-D4C5B2C98970}"/>
              </a:ext>
            </a:extLst>
          </p:cNvPr>
          <p:cNvPicPr>
            <a:picLocks noChangeAspect="1"/>
          </p:cNvPicPr>
          <p:nvPr/>
        </p:nvPicPr>
        <p:blipFill>
          <a:blip r:embed="rId2"/>
          <a:srcRect l="9552" r="2471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CD1C46C-477E-EF50-4731-E3FE1C85D175}"/>
              </a:ext>
            </a:extLst>
          </p:cNvPr>
          <p:cNvSpPr>
            <a:spLocks noGrp="1"/>
          </p:cNvSpPr>
          <p:nvPr>
            <p:ph idx="1"/>
          </p:nvPr>
        </p:nvSpPr>
        <p:spPr>
          <a:xfrm>
            <a:off x="5297762" y="2706624"/>
            <a:ext cx="6251110" cy="3483864"/>
          </a:xfrm>
          <a:noFill/>
        </p:spPr>
        <p:txBody>
          <a:bodyPr>
            <a:normAutofit/>
          </a:bodyPr>
          <a:lstStyle/>
          <a:p>
            <a:pPr marL="0" indent="0">
              <a:buNone/>
            </a:pPr>
            <a:r>
              <a:rPr lang="nl-NL" sz="2200" dirty="0"/>
              <a:t>Behoud van het unieke karakter van dit kleinschalige gebied. </a:t>
            </a:r>
          </a:p>
          <a:p>
            <a:pPr marL="0" indent="0">
              <a:buNone/>
            </a:pPr>
            <a:endParaRPr lang="nl-NL" sz="2200" dirty="0"/>
          </a:p>
          <a:p>
            <a:pPr marL="0" indent="0">
              <a:buNone/>
            </a:pPr>
            <a:r>
              <a:rPr lang="nl-NL" sz="2200" dirty="0"/>
              <a:t>Geen grote veranderingen door grootschalige energie-opwek.</a:t>
            </a:r>
          </a:p>
          <a:p>
            <a:pPr marL="0" indent="0">
              <a:buNone/>
            </a:pPr>
            <a:br>
              <a:rPr lang="nl-NL" sz="2200" dirty="0"/>
            </a:br>
            <a:r>
              <a:rPr lang="nl-NL" sz="2200" dirty="0"/>
              <a:t>We blijven graag met de Gemeente in constructief overleg.</a:t>
            </a:r>
          </a:p>
          <a:p>
            <a:pPr marL="0" indent="0">
              <a:buNone/>
            </a:pPr>
            <a:endParaRPr lang="nl-NL" sz="2200" dirty="0"/>
          </a:p>
        </p:txBody>
      </p:sp>
      <p:sp>
        <p:nvSpPr>
          <p:cNvPr id="7" name="Tekstvak 6">
            <a:extLst>
              <a:ext uri="{FF2B5EF4-FFF2-40B4-BE49-F238E27FC236}">
                <a16:creationId xmlns:a16="http://schemas.microsoft.com/office/drawing/2014/main" id="{903D6A52-0312-8D1D-729E-95B102F1AAA9}"/>
              </a:ext>
            </a:extLst>
          </p:cNvPr>
          <p:cNvSpPr txBox="1"/>
          <p:nvPr/>
        </p:nvSpPr>
        <p:spPr>
          <a:xfrm>
            <a:off x="3048000" y="3244334"/>
            <a:ext cx="6096000" cy="369332"/>
          </a:xfrm>
          <a:prstGeom prst="rect">
            <a:avLst/>
          </a:prstGeom>
          <a:noFill/>
        </p:spPr>
        <p:txBody>
          <a:bodyPr wrap="square">
            <a:spAutoFit/>
          </a:bodyPr>
          <a:lstStyle/>
          <a:p>
            <a:endParaRPr lang="nl-NL" dirty="0"/>
          </a:p>
        </p:txBody>
      </p:sp>
      <p:pic>
        <p:nvPicPr>
          <p:cNvPr id="9" name="Afbeelding 8">
            <a:extLst>
              <a:ext uri="{FF2B5EF4-FFF2-40B4-BE49-F238E27FC236}">
                <a16:creationId xmlns:a16="http://schemas.microsoft.com/office/drawing/2014/main" id="{84113D82-7E1C-9146-AD11-8749F68E48CB}"/>
              </a:ext>
            </a:extLst>
          </p:cNvPr>
          <p:cNvPicPr>
            <a:picLocks noChangeAspect="1"/>
          </p:cNvPicPr>
          <p:nvPr/>
        </p:nvPicPr>
        <p:blipFill>
          <a:blip r:embed="rId3"/>
          <a:srcRect l="5444" r="20483" b="1"/>
          <a:stretch/>
        </p:blipFill>
        <p:spPr>
          <a:xfrm>
            <a:off x="10492245" y="5376386"/>
            <a:ext cx="1449625" cy="1184071"/>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302213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id="{CF228D45-1E05-1791-020B-2C9BB2970542}"/>
              </a:ext>
            </a:extLst>
          </p:cNvPr>
          <p:cNvSpPr txBox="1">
            <a:spLocks/>
          </p:cNvSpPr>
          <p:nvPr/>
        </p:nvSpPr>
        <p:spPr>
          <a:xfrm>
            <a:off x="638882" y="639193"/>
            <a:ext cx="3872158" cy="35735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100" kern="1200" dirty="0" err="1">
                <a:solidFill>
                  <a:schemeClr val="tx1"/>
                </a:solidFill>
                <a:latin typeface="+mj-lt"/>
                <a:ea typeface="+mj-ea"/>
                <a:cs typeface="+mj-cs"/>
              </a:rPr>
              <a:t>Hartelijk</a:t>
            </a:r>
            <a:r>
              <a:rPr lang="en-US" sz="6100" kern="1200" dirty="0">
                <a:solidFill>
                  <a:schemeClr val="tx1"/>
                </a:solidFill>
                <a:latin typeface="+mj-lt"/>
                <a:ea typeface="+mj-ea"/>
                <a:cs typeface="+mj-cs"/>
              </a:rPr>
              <a:t> dank </a:t>
            </a:r>
            <a:r>
              <a:rPr lang="en-US" sz="6100" kern="1200" dirty="0" err="1">
                <a:solidFill>
                  <a:schemeClr val="tx1"/>
                </a:solidFill>
                <a:latin typeface="+mj-lt"/>
                <a:ea typeface="+mj-ea"/>
                <a:cs typeface="+mj-cs"/>
              </a:rPr>
              <a:t>voor</a:t>
            </a:r>
            <a:r>
              <a:rPr lang="en-US" sz="6100" kern="1200" dirty="0">
                <a:solidFill>
                  <a:schemeClr val="tx1"/>
                </a:solidFill>
                <a:latin typeface="+mj-lt"/>
                <a:ea typeface="+mj-ea"/>
                <a:cs typeface="+mj-cs"/>
              </a:rPr>
              <a:t> </a:t>
            </a:r>
            <a:r>
              <a:rPr lang="en-US" sz="6100" kern="1200" dirty="0" err="1">
                <a:solidFill>
                  <a:schemeClr val="tx1"/>
                </a:solidFill>
                <a:latin typeface="+mj-lt"/>
                <a:ea typeface="+mj-ea"/>
                <a:cs typeface="+mj-cs"/>
              </a:rPr>
              <a:t>uw</a:t>
            </a:r>
            <a:r>
              <a:rPr lang="en-US" sz="6100" kern="1200" dirty="0">
                <a:solidFill>
                  <a:schemeClr val="tx1"/>
                </a:solidFill>
                <a:latin typeface="+mj-lt"/>
                <a:ea typeface="+mj-ea"/>
                <a:cs typeface="+mj-cs"/>
              </a:rPr>
              <a:t> </a:t>
            </a:r>
            <a:r>
              <a:rPr lang="en-US" sz="6100" kern="1200" dirty="0" err="1">
                <a:solidFill>
                  <a:schemeClr val="tx1"/>
                </a:solidFill>
                <a:latin typeface="+mj-lt"/>
                <a:ea typeface="+mj-ea"/>
                <a:cs typeface="+mj-cs"/>
              </a:rPr>
              <a:t>aandacht</a:t>
            </a:r>
            <a:endParaRPr lang="en-US" sz="6100" kern="1200" dirty="0">
              <a:solidFill>
                <a:schemeClr val="tx1"/>
              </a:solidFill>
              <a:latin typeface="+mj-lt"/>
              <a:ea typeface="+mj-ea"/>
              <a:cs typeface="+mj-cs"/>
            </a:endParaRP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id="{46E1E721-AB77-0938-14B0-17001F000953}"/>
              </a:ext>
            </a:extLst>
          </p:cNvPr>
          <p:cNvPicPr>
            <a:picLocks noChangeAspect="1"/>
          </p:cNvPicPr>
          <p:nvPr/>
        </p:nvPicPr>
        <p:blipFill>
          <a:blip r:embed="rId2"/>
          <a:stretch>
            <a:fillRect/>
          </a:stretch>
        </p:blipFill>
        <p:spPr>
          <a:xfrm>
            <a:off x="4654296" y="1918251"/>
            <a:ext cx="7214616" cy="2994066"/>
          </a:xfrm>
          <a:prstGeom prst="rect">
            <a:avLst/>
          </a:prstGeom>
        </p:spPr>
      </p:pic>
      <p:sp>
        <p:nvSpPr>
          <p:cNvPr id="10" name="Tekstvak 9">
            <a:extLst>
              <a:ext uri="{FF2B5EF4-FFF2-40B4-BE49-F238E27FC236}">
                <a16:creationId xmlns:a16="http://schemas.microsoft.com/office/drawing/2014/main" id="{F7E1E633-0677-F0A5-1B22-874946E9516A}"/>
              </a:ext>
            </a:extLst>
          </p:cNvPr>
          <p:cNvSpPr txBox="1"/>
          <p:nvPr/>
        </p:nvSpPr>
        <p:spPr>
          <a:xfrm>
            <a:off x="4511040" y="5273040"/>
            <a:ext cx="3162300" cy="707886"/>
          </a:xfrm>
          <a:prstGeom prst="rect">
            <a:avLst/>
          </a:prstGeom>
          <a:noFill/>
        </p:spPr>
        <p:txBody>
          <a:bodyPr wrap="square" rtlCol="0">
            <a:spAutoFit/>
          </a:bodyPr>
          <a:lstStyle/>
          <a:p>
            <a:r>
              <a:rPr lang="nl-NL" sz="4000" dirty="0">
                <a:hlinkClick r:id="rId3"/>
              </a:rPr>
              <a:t>www.hanik.nl</a:t>
            </a:r>
            <a:r>
              <a:rPr lang="nl-NL" sz="4000" dirty="0"/>
              <a:t> </a:t>
            </a:r>
          </a:p>
        </p:txBody>
      </p:sp>
    </p:spTree>
    <p:extLst>
      <p:ext uri="{BB962C8B-B14F-4D97-AF65-F5344CB8AC3E}">
        <p14:creationId xmlns:p14="http://schemas.microsoft.com/office/powerpoint/2010/main" val="363497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448B0E-0D57-16DE-6B04-27BC4CCA2BBF}"/>
              </a:ext>
            </a:extLst>
          </p:cNvPr>
          <p:cNvSpPr>
            <a:spLocks noGrp="1"/>
          </p:cNvSpPr>
          <p:nvPr>
            <p:ph type="title"/>
          </p:nvPr>
        </p:nvSpPr>
        <p:spPr>
          <a:xfrm>
            <a:off x="572493" y="238539"/>
            <a:ext cx="11018520" cy="1434415"/>
          </a:xfrm>
        </p:spPr>
        <p:txBody>
          <a:bodyPr anchor="b">
            <a:normAutofit/>
          </a:bodyPr>
          <a:lstStyle/>
          <a:p>
            <a:r>
              <a:rPr lang="nl-NL" sz="5400" dirty="0"/>
              <a:t>Uitgangspunten BVH</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BDA167F-4AE3-7982-F653-DC2D2C0F267C}"/>
              </a:ext>
            </a:extLst>
          </p:cNvPr>
          <p:cNvSpPr>
            <a:spLocks noGrp="1"/>
          </p:cNvSpPr>
          <p:nvPr>
            <p:ph idx="1"/>
          </p:nvPr>
        </p:nvSpPr>
        <p:spPr>
          <a:xfrm>
            <a:off x="572492" y="1708423"/>
            <a:ext cx="10414822" cy="4852034"/>
          </a:xfrm>
        </p:spPr>
        <p:txBody>
          <a:bodyPr anchor="t">
            <a:noAutofit/>
          </a:bodyPr>
          <a:lstStyle/>
          <a:p>
            <a:pPr marL="0" indent="0">
              <a:buNone/>
            </a:pPr>
            <a:endParaRPr lang="nl-NL" sz="1800" dirty="0"/>
          </a:p>
          <a:p>
            <a:pPr>
              <a:lnSpc>
                <a:spcPct val="120000"/>
              </a:lnSpc>
            </a:pPr>
            <a:r>
              <a:rPr lang="nl-NL" sz="1800" dirty="0">
                <a:latin typeface="Arial" panose="020B0604020202020204" pitchFamily="34" charset="0"/>
                <a:cs typeface="Arial" panose="020B0604020202020204" pitchFamily="34" charset="0"/>
              </a:rPr>
              <a:t>De </a:t>
            </a:r>
            <a:r>
              <a:rPr lang="nl-NL" sz="1800" dirty="0" err="1">
                <a:latin typeface="Arial" panose="020B0604020202020204" pitchFamily="34" charset="0"/>
                <a:cs typeface="Arial" panose="020B0604020202020204" pitchFamily="34" charset="0"/>
              </a:rPr>
              <a:t>BelangenVereniging</a:t>
            </a:r>
            <a:r>
              <a:rPr lang="nl-NL" sz="1800" dirty="0">
                <a:latin typeface="Arial" panose="020B0604020202020204" pitchFamily="34" charset="0"/>
                <a:cs typeface="Arial" panose="020B0604020202020204" pitchFamily="34" charset="0"/>
              </a:rPr>
              <a:t> </a:t>
            </a:r>
            <a:r>
              <a:rPr lang="nl-NL" sz="1800" dirty="0" err="1">
                <a:latin typeface="Arial" panose="020B0604020202020204" pitchFamily="34" charset="0"/>
                <a:cs typeface="Arial" panose="020B0604020202020204" pitchFamily="34" charset="0"/>
              </a:rPr>
              <a:t>Hanik</a:t>
            </a:r>
            <a:r>
              <a:rPr lang="nl-NL" sz="1800" dirty="0">
                <a:latin typeface="Arial" panose="020B0604020202020204" pitchFamily="34" charset="0"/>
                <a:cs typeface="Arial" panose="020B0604020202020204" pitchFamily="34" charset="0"/>
              </a:rPr>
              <a:t> (BVH) stelt het zeer op prijs dat de gemeente Venlo op ons verzoek dit verkennende onderzoek heeft laten uitvoeren. Ook zijn wij de gemeente erkentelijk voor het uitgebreid antwoorden op onze vragen.</a:t>
            </a:r>
          </a:p>
          <a:p>
            <a:pPr>
              <a:lnSpc>
                <a:spcPct val="120000"/>
              </a:lnSpc>
            </a:pPr>
            <a:r>
              <a:rPr lang="nl-NL" sz="1800" dirty="0">
                <a:latin typeface="Arial" panose="020B0604020202020204" pitchFamily="34" charset="0"/>
                <a:cs typeface="Arial" panose="020B0604020202020204" pitchFamily="34" charset="0"/>
              </a:rPr>
              <a:t>Graag geven wij onze visie op het rapport. </a:t>
            </a:r>
          </a:p>
          <a:p>
            <a:pPr>
              <a:lnSpc>
                <a:spcPct val="120000"/>
              </a:lnSpc>
            </a:pPr>
            <a:r>
              <a:rPr lang="nl-NL" sz="1800" dirty="0">
                <a:latin typeface="Arial" panose="020B0604020202020204" pitchFamily="34" charset="0"/>
                <a:cs typeface="Arial" panose="020B0604020202020204" pitchFamily="34" charset="0"/>
              </a:rPr>
              <a:t>Wij zijn benieuwd naar de mening van de gemeente over het rapport en welke conclusies zij hieraan verbindt. </a:t>
            </a:r>
          </a:p>
          <a:p>
            <a:pPr>
              <a:lnSpc>
                <a:spcPct val="120000"/>
              </a:lnSpc>
            </a:pPr>
            <a:r>
              <a:rPr lang="nl-NL" sz="1800" dirty="0">
                <a:latin typeface="Arial" panose="020B0604020202020204" pitchFamily="34" charset="0"/>
                <a:cs typeface="Arial" panose="020B0604020202020204" pitchFamily="34" charset="0"/>
              </a:rPr>
              <a:t>De BVH behoudt zich het recht voor een eigen opvatting te hebben over het rapport  en de wenselijkheid van windturbines in ‘t </a:t>
            </a:r>
            <a:r>
              <a:rPr lang="nl-NL" sz="1800" dirty="0" err="1">
                <a:latin typeface="Arial" panose="020B0604020202020204" pitchFamily="34" charset="0"/>
                <a:cs typeface="Arial" panose="020B0604020202020204" pitchFamily="34" charset="0"/>
              </a:rPr>
              <a:t>Hanik</a:t>
            </a:r>
            <a:r>
              <a:rPr lang="nl-NL" sz="1800" dirty="0">
                <a:latin typeface="Arial" panose="020B0604020202020204" pitchFamily="34" charset="0"/>
                <a:cs typeface="Arial" panose="020B0604020202020204" pitchFamily="34" charset="0"/>
              </a:rPr>
              <a:t>. </a:t>
            </a:r>
          </a:p>
          <a:p>
            <a:pPr>
              <a:lnSpc>
                <a:spcPct val="120000"/>
              </a:lnSpc>
            </a:pPr>
            <a:r>
              <a:rPr lang="nl-NL" sz="1800" dirty="0">
                <a:latin typeface="Arial" panose="020B0604020202020204" pitchFamily="34" charset="0"/>
                <a:cs typeface="Arial" panose="020B0604020202020204" pitchFamily="34" charset="0"/>
              </a:rPr>
              <a:t>Graag blijven wij een gesprekspartner van de gemeente over dit onderwerp. Wij stellen ons constructief op in deze gesprekken. </a:t>
            </a:r>
          </a:p>
        </p:txBody>
      </p:sp>
      <p:pic>
        <p:nvPicPr>
          <p:cNvPr id="6" name="Afbeelding 5">
            <a:extLst>
              <a:ext uri="{FF2B5EF4-FFF2-40B4-BE49-F238E27FC236}">
                <a16:creationId xmlns:a16="http://schemas.microsoft.com/office/drawing/2014/main" id="{FA3B89AE-D56F-6D4C-8A6E-06BEECA579E0}"/>
              </a:ext>
            </a:extLst>
          </p:cNvPr>
          <p:cNvPicPr>
            <a:picLocks noChangeAspect="1"/>
          </p:cNvPicPr>
          <p:nvPr/>
        </p:nvPicPr>
        <p:blipFill>
          <a:blip r:embed="rId2"/>
          <a:srcRect l="5444" r="20483" b="1"/>
          <a:stretch/>
        </p:blipFill>
        <p:spPr>
          <a:xfrm>
            <a:off x="10492245" y="5376386"/>
            <a:ext cx="1449625" cy="1184071"/>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228139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1">
            <a:extLst>
              <a:ext uri="{FF2B5EF4-FFF2-40B4-BE49-F238E27FC236}">
                <a16:creationId xmlns:a16="http://schemas.microsoft.com/office/drawing/2014/main" id="{88CE76C3-8EFB-F4C0-1703-81EF641B0D1E}"/>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r>
              <a:rPr lang="en-US" sz="6600" dirty="0" err="1"/>
              <a:t>Onze</a:t>
            </a:r>
            <a:r>
              <a:rPr lang="en-US" sz="6600" dirty="0"/>
              <a:t> </a:t>
            </a:r>
            <a:r>
              <a:rPr lang="en-US" sz="6600" dirty="0" err="1"/>
              <a:t>visie</a:t>
            </a:r>
            <a:r>
              <a:rPr lang="en-US" sz="6600" dirty="0"/>
              <a:t> op het Pondera rapport</a:t>
            </a:r>
          </a:p>
        </p:txBody>
      </p:sp>
      <p:sp>
        <p:nvSpPr>
          <p:cNvPr id="1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jdelijke aanduiding voor inhoud 2">
            <a:extLst>
              <a:ext uri="{FF2B5EF4-FFF2-40B4-BE49-F238E27FC236}">
                <a16:creationId xmlns:a16="http://schemas.microsoft.com/office/drawing/2014/main" id="{10533683-B03E-DC10-1521-F50DE757F756}"/>
              </a:ext>
            </a:extLst>
          </p:cNvPr>
          <p:cNvSpPr>
            <a:spLocks noGrp="1"/>
          </p:cNvSpPr>
          <p:nvPr>
            <p:ph idx="1"/>
          </p:nvPr>
        </p:nvSpPr>
        <p:spPr>
          <a:xfrm>
            <a:off x="572493" y="2071316"/>
            <a:ext cx="10496172" cy="3412724"/>
          </a:xfrm>
        </p:spPr>
        <p:txBody>
          <a:bodyPr anchor="t">
            <a:normAutofit/>
          </a:bodyPr>
          <a:lstStyle/>
          <a:p>
            <a:pPr marL="742950" lvl="1" indent="-285750">
              <a:lnSpc>
                <a:spcPct val="107000"/>
              </a:lnSpc>
              <a:buFont typeface="+mj-lt"/>
              <a:buAutoNum type="alphaLcPeriod"/>
            </a:pPr>
            <a:r>
              <a:rPr lang="nl-NL" sz="1800" kern="100" dirty="0">
                <a:effectLst/>
                <a:latin typeface="Arial" panose="020B0604020202020204" pitchFamily="34" charset="0"/>
                <a:ea typeface="Aptos" panose="020B0004020202020204" pitchFamily="34" charset="0"/>
                <a:cs typeface="Times New Roman" panose="02020603050405020304" pitchFamily="18" charset="0"/>
              </a:rPr>
              <a:t>Beperkt zich tot afstandsnormen (bewoning, pijpleidingen, defensieradar)</a:t>
            </a:r>
          </a:p>
          <a:p>
            <a:pPr marL="742950" lvl="1" indent="-285750">
              <a:lnSpc>
                <a:spcPct val="107000"/>
              </a:lnSpc>
              <a:buFont typeface="+mj-lt"/>
              <a:buAutoNum type="alphaLcPeriod"/>
            </a:pPr>
            <a:endParaRPr lang="nl-NL" sz="1800" kern="100" dirty="0">
              <a:effectLst/>
              <a:latin typeface="Arial" panose="020B06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mj-lt"/>
              <a:buAutoNum type="alphaLcPeriod"/>
            </a:pPr>
            <a:r>
              <a:rPr lang="nl-NL" sz="1800" kern="100" dirty="0">
                <a:effectLst/>
                <a:latin typeface="Arial" panose="020B0604020202020204" pitchFamily="34" charset="0"/>
                <a:ea typeface="Aptos" panose="020B0004020202020204" pitchFamily="34" charset="0"/>
                <a:cs typeface="Times New Roman" panose="02020603050405020304" pitchFamily="18" charset="0"/>
              </a:rPr>
              <a:t>Stipt overige randvoorwaarden aan (cultuurhistorie, archeologie, ecologie) maar analyseert dit slechts beperkt</a:t>
            </a:r>
          </a:p>
          <a:p>
            <a:pPr marL="742950" lvl="1" indent="-285750">
              <a:lnSpc>
                <a:spcPct val="107000"/>
              </a:lnSpc>
              <a:buFont typeface="+mj-lt"/>
              <a:buAutoNum type="alphaLcPeriod"/>
            </a:pPr>
            <a:endParaRPr lang="nl-NL" sz="1800" kern="100" dirty="0">
              <a:effectLst/>
              <a:latin typeface="Arial" panose="020B06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mj-lt"/>
              <a:buAutoNum type="alphaLcPeriod"/>
            </a:pPr>
            <a:r>
              <a:rPr lang="nl-NL" sz="1800" kern="100" dirty="0">
                <a:effectLst/>
                <a:latin typeface="Arial" panose="020B0604020202020204" pitchFamily="34" charset="0"/>
                <a:ea typeface="Aptos" panose="020B0004020202020204" pitchFamily="34" charset="0"/>
                <a:cs typeface="Times New Roman" panose="02020603050405020304" pitchFamily="18" charset="0"/>
              </a:rPr>
              <a:t>Nieuwe ontwikkelingen –  zoals discussie over de nieuwe landelijke afstandsnorm (2 – 4 maal tiphoogte) zijn niet meegenomen</a:t>
            </a:r>
          </a:p>
          <a:p>
            <a:pPr marL="0" indent="0">
              <a:buNone/>
            </a:pPr>
            <a:endParaRPr lang="nl-NL" sz="1600" dirty="0"/>
          </a:p>
        </p:txBody>
      </p:sp>
      <p:pic>
        <p:nvPicPr>
          <p:cNvPr id="6" name="Afbeelding 5">
            <a:extLst>
              <a:ext uri="{FF2B5EF4-FFF2-40B4-BE49-F238E27FC236}">
                <a16:creationId xmlns:a16="http://schemas.microsoft.com/office/drawing/2014/main" id="{49F85E13-8B5E-6546-B3EB-A67007A8574C}"/>
              </a:ext>
            </a:extLst>
          </p:cNvPr>
          <p:cNvPicPr>
            <a:picLocks noChangeAspect="1"/>
          </p:cNvPicPr>
          <p:nvPr/>
        </p:nvPicPr>
        <p:blipFill>
          <a:blip r:embed="rId2"/>
          <a:srcRect l="5444" r="20483" b="1"/>
          <a:stretch/>
        </p:blipFill>
        <p:spPr>
          <a:xfrm>
            <a:off x="10492245" y="5376386"/>
            <a:ext cx="1449625" cy="1184071"/>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231043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F5D7-0E90-05C4-0159-3F725DDB87EB}"/>
            </a:ext>
          </a:extLst>
        </p:cNvPr>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5356209F-D672-D8A4-FFBA-7862367EDE25}"/>
              </a:ext>
            </a:extLst>
          </p:cNvPr>
          <p:cNvSpPr>
            <a:spLocks noGrp="1"/>
          </p:cNvSpPr>
          <p:nvPr>
            <p:ph idx="1"/>
          </p:nvPr>
        </p:nvSpPr>
        <p:spPr>
          <a:xfrm>
            <a:off x="572493" y="2071316"/>
            <a:ext cx="10496172" cy="3412724"/>
          </a:xfrm>
        </p:spPr>
        <p:txBody>
          <a:bodyPr anchor="t">
            <a:normAutofit/>
          </a:bodyPr>
          <a:lstStyle/>
          <a:p>
            <a:pPr marL="457200" lvl="1" indent="0">
              <a:lnSpc>
                <a:spcPct val="107000"/>
              </a:lnSpc>
              <a:buNone/>
            </a:pPr>
            <a:r>
              <a:rPr lang="nl-NL" sz="1800" kern="100" dirty="0">
                <a:latin typeface="Arial" panose="020B0604020202020204" pitchFamily="34" charset="0"/>
                <a:ea typeface="Aptos" panose="020B0004020202020204" pitchFamily="34" charset="0"/>
                <a:cs typeface="Times New Roman" panose="02020603050405020304" pitchFamily="18" charset="0"/>
              </a:rPr>
              <a:t>d. Het rapport gaat niet in op de vraag naar de minimale onderlinge afstand tussen twee windturbines (3 tot 5 keer de diameter van de rotor i.e. 600 tot 1000 meter) &gt; passen er dan wel 2 in de noordwestelijke locatie?</a:t>
            </a:r>
          </a:p>
          <a:p>
            <a:pPr marL="457200" lvl="1" indent="0">
              <a:lnSpc>
                <a:spcPct val="107000"/>
              </a:lnSpc>
              <a:buNone/>
            </a:pPr>
            <a:endParaRPr lang="nl-NL" sz="1800" kern="100" dirty="0">
              <a:latin typeface="Arial" panose="020B0604020202020204" pitchFamily="34" charset="0"/>
              <a:ea typeface="Aptos" panose="020B0004020202020204" pitchFamily="34" charset="0"/>
              <a:cs typeface="Times New Roman" panose="02020603050405020304" pitchFamily="18" charset="0"/>
            </a:endParaRPr>
          </a:p>
          <a:p>
            <a:pPr marL="457200" lvl="1" indent="0">
              <a:lnSpc>
                <a:spcPct val="107000"/>
              </a:lnSpc>
              <a:buNone/>
            </a:pPr>
            <a:r>
              <a:rPr lang="nl-NL" sz="1800" kern="100" dirty="0">
                <a:latin typeface="Arial" panose="020B0604020202020204" pitchFamily="34" charset="0"/>
                <a:ea typeface="Aptos" panose="020B0004020202020204" pitchFamily="34" charset="0"/>
                <a:cs typeface="Times New Roman" panose="02020603050405020304" pitchFamily="18" charset="0"/>
              </a:rPr>
              <a:t>e. Dat Natura2000 gebieden externe werking hebben wordt geconstateerd, maar wat dit betekent voor het gebied wordt niet onderzocht. </a:t>
            </a:r>
          </a:p>
          <a:p>
            <a:pPr marL="457200" lvl="1" indent="0">
              <a:lnSpc>
                <a:spcPct val="107000"/>
              </a:lnSpc>
              <a:buNone/>
            </a:pPr>
            <a:endParaRPr lang="nl-NL" sz="1800" kern="100" dirty="0">
              <a:latin typeface="Arial" panose="020B0604020202020204" pitchFamily="34" charset="0"/>
              <a:ea typeface="Aptos" panose="020B0004020202020204" pitchFamily="34" charset="0"/>
              <a:cs typeface="Times New Roman" panose="02020603050405020304" pitchFamily="18" charset="0"/>
            </a:endParaRPr>
          </a:p>
          <a:p>
            <a:pPr marL="457200" lvl="1" indent="0">
              <a:lnSpc>
                <a:spcPct val="107000"/>
              </a:lnSpc>
              <a:buNone/>
            </a:pPr>
            <a:r>
              <a:rPr lang="nl-NL" sz="1800" kern="100" dirty="0">
                <a:latin typeface="Arial" panose="020B0604020202020204" pitchFamily="34" charset="0"/>
                <a:ea typeface="Aptos" panose="020B0004020202020204" pitchFamily="34" charset="0"/>
                <a:cs typeface="Times New Roman" panose="02020603050405020304" pitchFamily="18" charset="0"/>
              </a:rPr>
              <a:t>f. Er worden wel verschillende normen gesignaleerd (zoals omgevingsverordening provincie Limburg), niet duidelijk wordt wat hiervan het effect zal zijn</a:t>
            </a:r>
          </a:p>
          <a:p>
            <a:pPr marL="742950" lvl="1" indent="-285750">
              <a:lnSpc>
                <a:spcPct val="107000"/>
              </a:lnSpc>
              <a:buFont typeface="+mj-lt"/>
              <a:buAutoNum type="alphaLcPeriod"/>
            </a:pPr>
            <a:endParaRPr lang="nl-NL"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indent="0">
              <a:buNone/>
            </a:pPr>
            <a:endParaRPr lang="nl-NL" sz="1600" dirty="0"/>
          </a:p>
        </p:txBody>
      </p:sp>
      <p:sp>
        <p:nvSpPr>
          <p:cNvPr id="6" name="Titel 1">
            <a:extLst>
              <a:ext uri="{FF2B5EF4-FFF2-40B4-BE49-F238E27FC236}">
                <a16:creationId xmlns:a16="http://schemas.microsoft.com/office/drawing/2014/main" id="{105CEE86-E7CA-0045-A28F-6E896967014B}"/>
              </a:ext>
            </a:extLst>
          </p:cNvPr>
          <p:cNvSpPr>
            <a:spLocks noGrp="1"/>
          </p:cNvSpPr>
          <p:nvPr>
            <p:ph type="title"/>
          </p:nvPr>
        </p:nvSpPr>
        <p:spPr>
          <a:xfrm>
            <a:off x="682171" y="365125"/>
            <a:ext cx="10671629" cy="1325563"/>
          </a:xfrm>
        </p:spPr>
        <p:txBody>
          <a:bodyPr vert="horz" lIns="91440" tIns="45720" rIns="91440" bIns="45720" rtlCol="0" anchor="ctr">
            <a:normAutofit fontScale="90000"/>
          </a:bodyPr>
          <a:lstStyle/>
          <a:p>
            <a:pPr algn="ctr"/>
            <a:r>
              <a:rPr lang="en-US" sz="6600" dirty="0" err="1"/>
              <a:t>Onze</a:t>
            </a:r>
            <a:r>
              <a:rPr lang="en-US" sz="6600" dirty="0"/>
              <a:t> </a:t>
            </a:r>
            <a:r>
              <a:rPr lang="en-US" sz="6600" dirty="0" err="1"/>
              <a:t>visie</a:t>
            </a:r>
            <a:r>
              <a:rPr lang="en-US" sz="6600" dirty="0"/>
              <a:t> op het Pondera rapport</a:t>
            </a:r>
          </a:p>
        </p:txBody>
      </p:sp>
      <p:pic>
        <p:nvPicPr>
          <p:cNvPr id="7" name="Afbeelding 6">
            <a:extLst>
              <a:ext uri="{FF2B5EF4-FFF2-40B4-BE49-F238E27FC236}">
                <a16:creationId xmlns:a16="http://schemas.microsoft.com/office/drawing/2014/main" id="{36E4A514-64EE-CD4A-9187-F9B23B319B73}"/>
              </a:ext>
            </a:extLst>
          </p:cNvPr>
          <p:cNvPicPr>
            <a:picLocks noChangeAspect="1"/>
          </p:cNvPicPr>
          <p:nvPr/>
        </p:nvPicPr>
        <p:blipFill>
          <a:blip r:embed="rId2"/>
          <a:srcRect l="5444" r="20483" b="1"/>
          <a:stretch/>
        </p:blipFill>
        <p:spPr>
          <a:xfrm>
            <a:off x="10492245" y="5376386"/>
            <a:ext cx="1449625" cy="1184071"/>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384727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1">
            <a:extLst>
              <a:ext uri="{FF2B5EF4-FFF2-40B4-BE49-F238E27FC236}">
                <a16:creationId xmlns:a16="http://schemas.microsoft.com/office/drawing/2014/main" id="{72D1178A-8A32-78B1-A5CE-F6DADBD52AEC}"/>
              </a:ext>
            </a:extLst>
          </p:cNvPr>
          <p:cNvSpPr>
            <a:spLocks noGrp="1"/>
          </p:cNvSpPr>
          <p:nvPr>
            <p:ph type="title"/>
          </p:nvPr>
        </p:nvSpPr>
        <p:spPr>
          <a:xfrm>
            <a:off x="572493" y="238539"/>
            <a:ext cx="11018520" cy="1434415"/>
          </a:xfrm>
        </p:spPr>
        <p:txBody>
          <a:bodyPr anchor="b">
            <a:normAutofit/>
          </a:bodyPr>
          <a:lstStyle/>
          <a:p>
            <a:r>
              <a:rPr lang="nl-NL" sz="5400" dirty="0"/>
              <a:t>Geen plaats voor windturbines </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DA54B95-A6A3-13F4-ABAB-ED47B7197C17}"/>
              </a:ext>
            </a:extLst>
          </p:cNvPr>
          <p:cNvSpPr>
            <a:spLocks noGrp="1"/>
          </p:cNvSpPr>
          <p:nvPr>
            <p:ph idx="1"/>
          </p:nvPr>
        </p:nvSpPr>
        <p:spPr>
          <a:xfrm>
            <a:off x="464457" y="2071315"/>
            <a:ext cx="6937829" cy="4402055"/>
          </a:xfrm>
        </p:spPr>
        <p:txBody>
          <a:bodyPr anchor="t">
            <a:noAutofit/>
          </a:bodyPr>
          <a:lstStyle/>
          <a:p>
            <a:r>
              <a:rPr lang="nl-NL" sz="1800" dirty="0"/>
              <a:t>Het  rapport concludeert dat er op basis van (nog niet vastgestelde afstandsnormen) ruimte is voor 2 à 3 windturbines. </a:t>
            </a:r>
          </a:p>
          <a:p>
            <a:r>
              <a:rPr lang="nl-NL" sz="1800" dirty="0"/>
              <a:t>Het is jammer dat er niet ingegaan wordt op ecologische en gezondheidsaspecten   </a:t>
            </a:r>
          </a:p>
          <a:p>
            <a:r>
              <a:rPr lang="nl-NL" sz="1800" dirty="0"/>
              <a:t>Het vigerende energiebeleidskader van de Gemeente Venlo gaat uit van 5 keer de tiphoogte als minimale afstand. Dit betekent dat in dit onderzoek heel kort geconcludeerd had kunnen worden dat er geen plaats is voor windturbines. Figuur 2.3</a:t>
            </a:r>
          </a:p>
          <a:p>
            <a:r>
              <a:rPr lang="nl-NL" sz="1800" dirty="0"/>
              <a:t>Volgens de eigen definities van de Gemeente Venlo is er geen sprake meer van 1 windpark, maar van 2 separate installaties. </a:t>
            </a:r>
          </a:p>
          <a:p>
            <a:pPr marL="0" indent="0">
              <a:buNone/>
            </a:pPr>
            <a:r>
              <a:rPr lang="nl-NL" sz="1800"/>
              <a:t>	Wat </a:t>
            </a:r>
            <a:r>
              <a:rPr lang="nl-NL" sz="1800" dirty="0"/>
              <a:t>betekent dit voor het bevoegd gezag?</a:t>
            </a:r>
          </a:p>
          <a:p>
            <a:r>
              <a:rPr lang="nl-NL" sz="1800" dirty="0"/>
              <a:t>In het gemeentelijk beleidskader Nieuwe Energie zijn solitaire windturbines ongewenst en mede hierdoor is ’t </a:t>
            </a:r>
            <a:r>
              <a:rPr lang="nl-NL" sz="1800" dirty="0" err="1"/>
              <a:t>Hanik</a:t>
            </a:r>
            <a:r>
              <a:rPr lang="nl-NL" sz="1800" dirty="0"/>
              <a:t> in z’n geheel ongeschikt</a:t>
            </a:r>
          </a:p>
          <a:p>
            <a:pPr marL="0" indent="0">
              <a:buNone/>
            </a:pPr>
            <a:endParaRPr lang="nl-NL" sz="1800" dirty="0"/>
          </a:p>
          <a:p>
            <a:pPr marL="0" indent="0">
              <a:buNone/>
            </a:pPr>
            <a:endParaRPr lang="nl-NL" sz="1800" dirty="0"/>
          </a:p>
        </p:txBody>
      </p:sp>
      <p:pic>
        <p:nvPicPr>
          <p:cNvPr id="12" name="Afbeelding 11">
            <a:extLst>
              <a:ext uri="{FF2B5EF4-FFF2-40B4-BE49-F238E27FC236}">
                <a16:creationId xmlns:a16="http://schemas.microsoft.com/office/drawing/2014/main" id="{23E198A3-79A9-271E-6D08-10007DB29575}"/>
              </a:ext>
            </a:extLst>
          </p:cNvPr>
          <p:cNvPicPr>
            <a:picLocks noChangeAspect="1"/>
          </p:cNvPicPr>
          <p:nvPr/>
        </p:nvPicPr>
        <p:blipFill>
          <a:blip r:embed="rId2"/>
          <a:stretch>
            <a:fillRect/>
          </a:stretch>
        </p:blipFill>
        <p:spPr>
          <a:xfrm>
            <a:off x="7345493" y="2071316"/>
            <a:ext cx="4880995" cy="3650588"/>
          </a:xfrm>
          <a:prstGeom prst="rect">
            <a:avLst/>
          </a:prstGeom>
        </p:spPr>
      </p:pic>
    </p:spTree>
    <p:extLst>
      <p:ext uri="{BB962C8B-B14F-4D97-AF65-F5344CB8AC3E}">
        <p14:creationId xmlns:p14="http://schemas.microsoft.com/office/powerpoint/2010/main" val="415538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8B396E7-8D70-EBBF-773B-3F4658E91395}"/>
              </a:ext>
            </a:extLst>
          </p:cNvPr>
          <p:cNvSpPr>
            <a:spLocks noGrp="1"/>
          </p:cNvSpPr>
          <p:nvPr>
            <p:ph type="title"/>
          </p:nvPr>
        </p:nvSpPr>
        <p:spPr>
          <a:xfrm>
            <a:off x="841248" y="548640"/>
            <a:ext cx="3600860" cy="5431536"/>
          </a:xfrm>
        </p:spPr>
        <p:txBody>
          <a:bodyPr>
            <a:normAutofit/>
          </a:bodyPr>
          <a:lstStyle/>
          <a:p>
            <a:r>
              <a:rPr lang="nl-NL" sz="5400" dirty="0"/>
              <a:t>Grote zorgen van bewoners </a:t>
            </a:r>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DFF03E3-048B-C460-98C1-86FD80311AC4}"/>
              </a:ext>
            </a:extLst>
          </p:cNvPr>
          <p:cNvSpPr>
            <a:spLocks noGrp="1"/>
          </p:cNvSpPr>
          <p:nvPr>
            <p:ph idx="1"/>
          </p:nvPr>
        </p:nvSpPr>
        <p:spPr>
          <a:xfrm>
            <a:off x="5126418" y="1740448"/>
            <a:ext cx="6646483" cy="4820009"/>
          </a:xfrm>
        </p:spPr>
        <p:txBody>
          <a:bodyPr anchor="ctr">
            <a:normAutofit fontScale="92500"/>
          </a:bodyPr>
          <a:lstStyle/>
          <a:p>
            <a:r>
              <a:rPr lang="nl-NL" sz="1800" dirty="0">
                <a:latin typeface="Arial" panose="020B0604020202020204" pitchFamily="34" charset="0"/>
                <a:cs typeface="Arial" panose="020B0604020202020204" pitchFamily="34" charset="0"/>
              </a:rPr>
              <a:t>De gemeente weet al geruime tijd dat er geen draagvlak is onder bewoners van het gebied voor windturbines.</a:t>
            </a:r>
          </a:p>
          <a:p>
            <a:pPr marL="0" indent="0">
              <a:buNone/>
            </a:pPr>
            <a:endParaRPr lang="nl-NL" sz="1800" dirty="0">
              <a:latin typeface="Arial" panose="020B0604020202020204" pitchFamily="34" charset="0"/>
              <a:cs typeface="Arial" panose="020B0604020202020204" pitchFamily="34" charset="0"/>
            </a:endParaRPr>
          </a:p>
          <a:p>
            <a:r>
              <a:rPr lang="nl-NL" sz="1800" dirty="0">
                <a:latin typeface="Arial" panose="020B0604020202020204" pitchFamily="34" charset="0"/>
                <a:cs typeface="Arial" panose="020B0604020202020204" pitchFamily="34" charset="0"/>
              </a:rPr>
              <a:t>Eind 2023 is tijdens een presentatie door de gemeente toegezegd dat bij onvoldoende draagvlak het project geen doorgang kan vinden. Dit wordt in de Omgevingsvisie bevestigd.</a:t>
            </a:r>
          </a:p>
          <a:p>
            <a:pPr marL="0" indent="0">
              <a:buNone/>
            </a:pPr>
            <a:endParaRPr lang="nl-NL" sz="1800" dirty="0">
              <a:latin typeface="Arial" panose="020B0604020202020204" pitchFamily="34" charset="0"/>
              <a:cs typeface="Arial" panose="020B0604020202020204" pitchFamily="34" charset="0"/>
            </a:endParaRPr>
          </a:p>
          <a:p>
            <a:r>
              <a:rPr lang="nl-NL" sz="1800" dirty="0">
                <a:latin typeface="Arial" panose="020B0604020202020204" pitchFamily="34" charset="0"/>
                <a:cs typeface="Arial" panose="020B0604020202020204" pitchFamily="34" charset="0"/>
              </a:rPr>
              <a:t>Er ontstaan steeds meer zorgen bij de direct betrokkenen over de negatieve effecten van windturbines op de gezondheid van mensen, dieren en het milieu:</a:t>
            </a:r>
          </a:p>
          <a:p>
            <a:pPr lvl="1"/>
            <a:r>
              <a:rPr lang="nl-NL" sz="1800" dirty="0">
                <a:latin typeface="Arial" panose="020B0604020202020204" pitchFamily="34" charset="0"/>
                <a:cs typeface="Arial" panose="020B0604020202020204" pitchFamily="34" charset="0"/>
              </a:rPr>
              <a:t>Geluidsoverlast, ook </a:t>
            </a:r>
            <a:r>
              <a:rPr lang="nl-NL" sz="1800" dirty="0" err="1">
                <a:latin typeface="Arial" panose="020B0604020202020204" pitchFamily="34" charset="0"/>
                <a:cs typeface="Arial" panose="020B0604020202020204" pitchFamily="34" charset="0"/>
              </a:rPr>
              <a:t>subsoon</a:t>
            </a:r>
            <a:r>
              <a:rPr lang="nl-NL" sz="1800" dirty="0">
                <a:latin typeface="Arial" panose="020B0604020202020204" pitchFamily="34" charset="0"/>
                <a:cs typeface="Arial" panose="020B0604020202020204" pitchFamily="34" charset="0"/>
              </a:rPr>
              <a:t> en ultrasoon geluid</a:t>
            </a:r>
          </a:p>
          <a:p>
            <a:pPr lvl="1"/>
            <a:r>
              <a:rPr lang="nl-NL" sz="1800" dirty="0">
                <a:latin typeface="Arial" panose="020B0604020202020204" pitchFamily="34" charset="0"/>
                <a:cs typeface="Arial" panose="020B0604020202020204" pitchFamily="34" charset="0"/>
              </a:rPr>
              <a:t>Slagschaduw </a:t>
            </a:r>
          </a:p>
          <a:p>
            <a:pPr lvl="1"/>
            <a:r>
              <a:rPr lang="nl-NL" sz="1800" dirty="0" err="1">
                <a:latin typeface="Arial" panose="020B0604020202020204" pitchFamily="34" charset="0"/>
                <a:cs typeface="Arial" panose="020B0604020202020204" pitchFamily="34" charset="0"/>
              </a:rPr>
              <a:t>Bisphonal</a:t>
            </a:r>
            <a:r>
              <a:rPr lang="nl-NL" sz="1800" dirty="0">
                <a:latin typeface="Arial" panose="020B0604020202020204" pitchFamily="34" charset="0"/>
                <a:cs typeface="Arial" panose="020B0604020202020204" pitchFamily="34" charset="0"/>
              </a:rPr>
              <a:t>-A vervuiling </a:t>
            </a:r>
          </a:p>
          <a:p>
            <a:pPr lvl="1"/>
            <a:r>
              <a:rPr lang="nl-NL" sz="1800" dirty="0">
                <a:latin typeface="Arial" panose="020B0604020202020204" pitchFamily="34" charset="0"/>
                <a:cs typeface="Arial" panose="020B0604020202020204" pitchFamily="34" charset="0"/>
              </a:rPr>
              <a:t>Drinkwater aantasting</a:t>
            </a:r>
          </a:p>
          <a:p>
            <a:pPr lvl="1"/>
            <a:r>
              <a:rPr lang="nl-NL" sz="1800" dirty="0">
                <a:latin typeface="Arial" panose="020B0604020202020204" pitchFamily="34" charset="0"/>
                <a:cs typeface="Arial" panose="020B0604020202020204" pitchFamily="34" charset="0"/>
              </a:rPr>
              <a:t>Zwerfstroom</a:t>
            </a:r>
          </a:p>
          <a:p>
            <a:pPr lvl="1"/>
            <a:r>
              <a:rPr lang="nl-NL" sz="1800" dirty="0">
                <a:latin typeface="Arial" panose="020B0604020202020204" pitchFamily="34" charset="0"/>
                <a:cs typeface="Arial" panose="020B0604020202020204" pitchFamily="34" charset="0"/>
              </a:rPr>
              <a:t>Planschade voor bedrijven en woningwaardevermindering</a:t>
            </a:r>
          </a:p>
          <a:p>
            <a:pPr marL="457200" lvl="1" indent="0">
              <a:buNone/>
            </a:pPr>
            <a:endParaRPr lang="nl-NL" sz="1700" dirty="0"/>
          </a:p>
          <a:p>
            <a:pPr marL="457200" lvl="1" indent="0">
              <a:buNone/>
            </a:pPr>
            <a:endParaRPr lang="nl-NL" sz="1700" dirty="0"/>
          </a:p>
          <a:p>
            <a:pPr lvl="1"/>
            <a:endParaRPr lang="nl-NL" sz="1700" dirty="0"/>
          </a:p>
          <a:p>
            <a:pPr lvl="1"/>
            <a:endParaRPr lang="nl-NL" sz="1700" dirty="0"/>
          </a:p>
          <a:p>
            <a:endParaRPr lang="nl-NL" sz="1700" dirty="0"/>
          </a:p>
          <a:p>
            <a:pPr marL="0" indent="0">
              <a:buNone/>
            </a:pPr>
            <a:endParaRPr lang="nl-NL" sz="1700" dirty="0"/>
          </a:p>
          <a:p>
            <a:endParaRPr lang="nl-NL" sz="1700" dirty="0"/>
          </a:p>
        </p:txBody>
      </p:sp>
      <p:pic>
        <p:nvPicPr>
          <p:cNvPr id="6" name="Afbeelding 5">
            <a:extLst>
              <a:ext uri="{FF2B5EF4-FFF2-40B4-BE49-F238E27FC236}">
                <a16:creationId xmlns:a16="http://schemas.microsoft.com/office/drawing/2014/main" id="{D2F9FDF3-22D1-6142-B03F-7B1318A54C7E}"/>
              </a:ext>
            </a:extLst>
          </p:cNvPr>
          <p:cNvPicPr>
            <a:picLocks noChangeAspect="1"/>
          </p:cNvPicPr>
          <p:nvPr/>
        </p:nvPicPr>
        <p:blipFill>
          <a:blip r:embed="rId2"/>
          <a:srcRect l="5444" r="20483" b="1"/>
          <a:stretch/>
        </p:blipFill>
        <p:spPr>
          <a:xfrm>
            <a:off x="10492245" y="5376386"/>
            <a:ext cx="1449625" cy="1184071"/>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1488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8C210B-FA0B-00C1-5E65-CC1B8B39631F}"/>
              </a:ext>
            </a:extLst>
          </p:cNvPr>
          <p:cNvSpPr>
            <a:spLocks noGrp="1"/>
          </p:cNvSpPr>
          <p:nvPr>
            <p:ph type="title"/>
          </p:nvPr>
        </p:nvSpPr>
        <p:spPr>
          <a:xfrm>
            <a:off x="838200" y="365125"/>
            <a:ext cx="10515600" cy="1325563"/>
          </a:xfrm>
        </p:spPr>
        <p:txBody>
          <a:bodyPr>
            <a:normAutofit/>
          </a:bodyPr>
          <a:lstStyle/>
          <a:p>
            <a:r>
              <a:rPr lang="nl-NL" sz="5400" dirty="0"/>
              <a:t>Waterbescherming </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975EAD1-A71D-EF0E-5B19-8DB0442D7649}"/>
              </a:ext>
            </a:extLst>
          </p:cNvPr>
          <p:cNvSpPr>
            <a:spLocks noGrp="1"/>
          </p:cNvSpPr>
          <p:nvPr>
            <p:ph idx="1"/>
          </p:nvPr>
        </p:nvSpPr>
        <p:spPr>
          <a:xfrm>
            <a:off x="838200" y="1929384"/>
            <a:ext cx="10515600" cy="4251960"/>
          </a:xfrm>
        </p:spPr>
        <p:txBody>
          <a:bodyPr>
            <a:normAutofit/>
          </a:bodyPr>
          <a:lstStyle/>
          <a:p>
            <a:r>
              <a:rPr lang="nl-NL" sz="2200" dirty="0"/>
              <a:t>WML moet absoluut een rol hebben in dit proces </a:t>
            </a:r>
          </a:p>
          <a:p>
            <a:r>
              <a:rPr lang="nl-NL" sz="2200" dirty="0"/>
              <a:t>Nog steeds wordt WML niet aangemerkt als belangrijke partij </a:t>
            </a:r>
          </a:p>
          <a:p>
            <a:r>
              <a:rPr lang="nl-NL" sz="2200" dirty="0"/>
              <a:t>WML pleit voor betere bescherming van de drinkwaterbronnen</a:t>
            </a:r>
          </a:p>
          <a:p>
            <a:pPr marL="0" indent="0">
              <a:buNone/>
            </a:pPr>
            <a:r>
              <a:rPr lang="nl-NL" sz="2200" dirty="0"/>
              <a:t>	ook cruciaal voor ‘t </a:t>
            </a:r>
            <a:r>
              <a:rPr lang="nl-NL" sz="2200" dirty="0" err="1"/>
              <a:t>Hanik</a:t>
            </a:r>
            <a:r>
              <a:rPr lang="nl-NL" sz="2200" dirty="0"/>
              <a:t>!</a:t>
            </a:r>
          </a:p>
          <a:p>
            <a:r>
              <a:rPr lang="nl-NL" sz="2200" dirty="0"/>
              <a:t>Drinkwaterbescherming moet reeds leiden tot de conclusie dat windturbines in dit kwetsbare gebied niet mogelijk zijn </a:t>
            </a:r>
          </a:p>
          <a:p>
            <a:endParaRPr lang="nl-NL" sz="2200" dirty="0"/>
          </a:p>
          <a:p>
            <a:pPr marL="0" indent="0">
              <a:buNone/>
            </a:pPr>
            <a:r>
              <a:rPr lang="nl-NL" sz="2200" dirty="0"/>
              <a:t>Bescherm ons drinkwater voor nu en voor de toekomst!</a:t>
            </a:r>
          </a:p>
          <a:p>
            <a:pPr marL="0" indent="0">
              <a:buNone/>
            </a:pPr>
            <a:endParaRPr lang="nl-NL" sz="2200" dirty="0"/>
          </a:p>
        </p:txBody>
      </p:sp>
      <p:pic>
        <p:nvPicPr>
          <p:cNvPr id="6" name="Afbeelding 5">
            <a:extLst>
              <a:ext uri="{FF2B5EF4-FFF2-40B4-BE49-F238E27FC236}">
                <a16:creationId xmlns:a16="http://schemas.microsoft.com/office/drawing/2014/main" id="{E9209F23-85F8-1246-BB06-54B7BEB24E00}"/>
              </a:ext>
            </a:extLst>
          </p:cNvPr>
          <p:cNvPicPr>
            <a:picLocks noChangeAspect="1"/>
          </p:cNvPicPr>
          <p:nvPr/>
        </p:nvPicPr>
        <p:blipFill>
          <a:blip r:embed="rId2"/>
          <a:srcRect l="5444" r="20483" b="1"/>
          <a:stretch/>
        </p:blipFill>
        <p:spPr>
          <a:xfrm>
            <a:off x="10492245" y="5376386"/>
            <a:ext cx="1449625" cy="1184071"/>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256755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5F5580-72B2-3B1E-F5C0-317744854B2A}"/>
              </a:ext>
            </a:extLst>
          </p:cNvPr>
          <p:cNvSpPr>
            <a:spLocks noGrp="1"/>
          </p:cNvSpPr>
          <p:nvPr>
            <p:ph type="title"/>
          </p:nvPr>
        </p:nvSpPr>
        <p:spPr>
          <a:xfrm>
            <a:off x="572493" y="238539"/>
            <a:ext cx="11018520" cy="1434415"/>
          </a:xfrm>
        </p:spPr>
        <p:txBody>
          <a:bodyPr anchor="b">
            <a:normAutofit/>
          </a:bodyPr>
          <a:lstStyle/>
          <a:p>
            <a:r>
              <a:rPr lang="nl-NL" sz="5400" dirty="0" err="1"/>
              <a:t>Blauw-groene</a:t>
            </a:r>
            <a:r>
              <a:rPr lang="nl-NL" sz="5400" dirty="0"/>
              <a:t> overgangszone </a:t>
            </a: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jdelijke aanduiding voor inhoud 2">
            <a:extLst>
              <a:ext uri="{FF2B5EF4-FFF2-40B4-BE49-F238E27FC236}">
                <a16:creationId xmlns:a16="http://schemas.microsoft.com/office/drawing/2014/main" id="{52D947D7-F59A-BB1B-7678-93B81925F680}"/>
              </a:ext>
            </a:extLst>
          </p:cNvPr>
          <p:cNvSpPr>
            <a:spLocks noGrp="1"/>
          </p:cNvSpPr>
          <p:nvPr>
            <p:ph idx="1"/>
          </p:nvPr>
        </p:nvSpPr>
        <p:spPr>
          <a:xfrm>
            <a:off x="572493" y="2071316"/>
            <a:ext cx="6713552" cy="4119172"/>
          </a:xfrm>
        </p:spPr>
        <p:txBody>
          <a:bodyPr anchor="t">
            <a:normAutofit/>
          </a:bodyPr>
          <a:lstStyle/>
          <a:p>
            <a:pPr marL="0" indent="0">
              <a:buNone/>
            </a:pPr>
            <a:r>
              <a:rPr lang="nl-NL" sz="1800" dirty="0">
                <a:latin typeface="Arial" panose="020B0604020202020204" pitchFamily="34" charset="0"/>
                <a:cs typeface="Arial" panose="020B0604020202020204" pitchFamily="34" charset="0"/>
              </a:rPr>
              <a:t>Natura-2000 gebieden moeten via </a:t>
            </a:r>
            <a:r>
              <a:rPr lang="nl-NL" sz="1800" dirty="0" err="1">
                <a:latin typeface="Arial" panose="020B0604020202020204" pitchFamily="34" charset="0"/>
                <a:cs typeface="Arial" panose="020B0604020202020204" pitchFamily="34" charset="0"/>
              </a:rPr>
              <a:t>blauw-groene</a:t>
            </a:r>
            <a:r>
              <a:rPr lang="nl-NL" sz="1800" dirty="0">
                <a:latin typeface="Arial" panose="020B0604020202020204" pitchFamily="34" charset="0"/>
                <a:cs typeface="Arial" panose="020B0604020202020204" pitchFamily="34" charset="0"/>
              </a:rPr>
              <a:t> overgangszones beschermd worden tegen ongewenste invloeden. </a:t>
            </a:r>
          </a:p>
          <a:p>
            <a:pPr marL="0" indent="0">
              <a:buNone/>
            </a:pPr>
            <a:endParaRPr lang="nl-NL" sz="1800" dirty="0">
              <a:latin typeface="Arial" panose="020B0604020202020204" pitchFamily="34" charset="0"/>
              <a:cs typeface="Arial" panose="020B0604020202020204" pitchFamily="34" charset="0"/>
            </a:endParaRPr>
          </a:p>
          <a:p>
            <a:r>
              <a:rPr lang="nl-NL" sz="1800" dirty="0">
                <a:latin typeface="Arial" panose="020B0604020202020204" pitchFamily="34" charset="0"/>
                <a:cs typeface="Arial" panose="020B0604020202020204" pitchFamily="34" charset="0"/>
              </a:rPr>
              <a:t>Niet benoemd in het </a:t>
            </a:r>
            <a:r>
              <a:rPr lang="nl-NL" sz="1800" dirty="0" err="1">
                <a:latin typeface="Arial" panose="020B0604020202020204" pitchFamily="34" charset="0"/>
                <a:cs typeface="Arial" panose="020B0604020202020204" pitchFamily="34" charset="0"/>
              </a:rPr>
              <a:t>Pondera</a:t>
            </a:r>
            <a:r>
              <a:rPr lang="nl-NL" sz="1800" dirty="0">
                <a:latin typeface="Arial" panose="020B0604020202020204" pitchFamily="34" charset="0"/>
                <a:cs typeface="Arial" panose="020B0604020202020204" pitchFamily="34" charset="0"/>
              </a:rPr>
              <a:t>-rapport</a:t>
            </a:r>
          </a:p>
          <a:p>
            <a:r>
              <a:rPr lang="nl-NL" sz="1800" dirty="0">
                <a:latin typeface="Arial" panose="020B0604020202020204" pitchFamily="34" charset="0"/>
                <a:cs typeface="Arial" panose="020B0604020202020204" pitchFamily="34" charset="0"/>
              </a:rPr>
              <a:t>Ook niet in de concept Omgevingsvisie</a:t>
            </a:r>
          </a:p>
          <a:p>
            <a:r>
              <a:rPr lang="nl-NL" sz="1800" dirty="0">
                <a:latin typeface="Arial" panose="020B0604020202020204" pitchFamily="34" charset="0"/>
                <a:cs typeface="Arial" panose="020B0604020202020204" pitchFamily="34" charset="0"/>
              </a:rPr>
              <a:t>Het is een wettelijke opgave van gemeenten om deze zones uit te werken voor het eigen grondgebied</a:t>
            </a:r>
          </a:p>
          <a:p>
            <a:r>
              <a:rPr lang="nl-NL" sz="1800" kern="100" dirty="0">
                <a:latin typeface="Arial" panose="020B0604020202020204" pitchFamily="34" charset="0"/>
                <a:ea typeface="Aptos" panose="020B0004020202020204" pitchFamily="34" charset="0"/>
                <a:cs typeface="Arial" panose="020B0604020202020204" pitchFamily="34" charset="0"/>
              </a:rPr>
              <a:t>B</a:t>
            </a:r>
            <a:r>
              <a:rPr lang="nl-NL" sz="1800" kern="100" dirty="0">
                <a:effectLst/>
                <a:latin typeface="Arial" panose="020B0604020202020204" pitchFamily="34" charset="0"/>
                <a:ea typeface="Aptos" panose="020B0004020202020204" pitchFamily="34" charset="0"/>
                <a:cs typeface="Arial" panose="020B0604020202020204" pitchFamily="34" charset="0"/>
              </a:rPr>
              <a:t>ij ’t </a:t>
            </a:r>
            <a:r>
              <a:rPr lang="nl-NL" sz="1800" kern="100" dirty="0" err="1">
                <a:effectLst/>
                <a:latin typeface="Arial" panose="020B0604020202020204" pitchFamily="34" charset="0"/>
                <a:ea typeface="Aptos" panose="020B0004020202020204" pitchFamily="34" charset="0"/>
                <a:cs typeface="Arial" panose="020B0604020202020204" pitchFamily="34" charset="0"/>
              </a:rPr>
              <a:t>Hanik</a:t>
            </a:r>
            <a:r>
              <a:rPr lang="nl-NL" sz="1800" kern="100" dirty="0">
                <a:effectLst/>
                <a:latin typeface="Arial" panose="020B0604020202020204" pitchFamily="34" charset="0"/>
                <a:ea typeface="Aptos" panose="020B0004020202020204" pitchFamily="34" charset="0"/>
                <a:cs typeface="Arial" panose="020B0604020202020204" pitchFamily="34" charset="0"/>
              </a:rPr>
              <a:t> ligt de smalste strook van de Maasduinen, een belangrijke groene verbindingszone </a:t>
            </a:r>
          </a:p>
          <a:p>
            <a:r>
              <a:rPr lang="nl-NL" sz="1800" kern="100" dirty="0">
                <a:latin typeface="Arial" panose="020B0604020202020204" pitchFamily="34" charset="0"/>
                <a:cs typeface="Arial" panose="020B0604020202020204" pitchFamily="34" charset="0"/>
              </a:rPr>
              <a:t>Wat zijn hier de consequenties van? </a:t>
            </a:r>
            <a:endParaRPr lang="nl-NL" sz="1800" dirty="0">
              <a:latin typeface="Arial" panose="020B0604020202020204" pitchFamily="34" charset="0"/>
              <a:cs typeface="Arial" panose="020B0604020202020204" pitchFamily="34" charset="0"/>
            </a:endParaRPr>
          </a:p>
          <a:p>
            <a:endParaRPr lang="nl-NL" sz="2200" dirty="0"/>
          </a:p>
        </p:txBody>
      </p:sp>
      <p:pic>
        <p:nvPicPr>
          <p:cNvPr id="5" name="Afbeelding 4">
            <a:extLst>
              <a:ext uri="{FF2B5EF4-FFF2-40B4-BE49-F238E27FC236}">
                <a16:creationId xmlns:a16="http://schemas.microsoft.com/office/drawing/2014/main" id="{577E7ECC-630E-8ACF-39C2-8176273E210D}"/>
              </a:ext>
            </a:extLst>
          </p:cNvPr>
          <p:cNvPicPr>
            <a:picLocks noChangeAspect="1"/>
          </p:cNvPicPr>
          <p:nvPr/>
        </p:nvPicPr>
        <p:blipFill>
          <a:blip r:embed="rId2"/>
          <a:srcRect r="6885" b="-2"/>
          <a:stretch/>
        </p:blipFill>
        <p:spPr>
          <a:xfrm>
            <a:off x="7675658" y="2093976"/>
            <a:ext cx="3941064" cy="4096512"/>
          </a:xfrm>
          <a:prstGeom prst="rect">
            <a:avLst/>
          </a:prstGeom>
        </p:spPr>
      </p:pic>
    </p:spTree>
    <p:extLst>
      <p:ext uri="{BB962C8B-B14F-4D97-AF65-F5344CB8AC3E}">
        <p14:creationId xmlns:p14="http://schemas.microsoft.com/office/powerpoint/2010/main" val="303169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A92523-2512-6366-56D6-DD173A0BC9F1}"/>
              </a:ext>
            </a:extLst>
          </p:cNvPr>
          <p:cNvSpPr>
            <a:spLocks noGrp="1"/>
          </p:cNvSpPr>
          <p:nvPr>
            <p:ph type="title"/>
          </p:nvPr>
        </p:nvSpPr>
        <p:spPr>
          <a:xfrm>
            <a:off x="841248" y="548640"/>
            <a:ext cx="3600860" cy="5431536"/>
          </a:xfrm>
        </p:spPr>
        <p:txBody>
          <a:bodyPr>
            <a:normAutofit/>
          </a:bodyPr>
          <a:lstStyle/>
          <a:p>
            <a:r>
              <a:rPr lang="nl-NL" sz="5400" dirty="0"/>
              <a:t>Onze visie voor </a:t>
            </a:r>
            <a:br>
              <a:rPr lang="nl-NL" sz="5400" dirty="0"/>
            </a:br>
            <a:r>
              <a:rPr lang="nl-NL" sz="5400" dirty="0"/>
              <a:t>‘t </a:t>
            </a:r>
            <a:r>
              <a:rPr lang="nl-NL" sz="5400" dirty="0" err="1"/>
              <a:t>Hanik</a:t>
            </a:r>
            <a:r>
              <a:rPr lang="nl-NL" sz="5400" dirty="0"/>
              <a:t>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FBBAF4D-5A70-9E8A-5A72-61538A37945A}"/>
              </a:ext>
            </a:extLst>
          </p:cNvPr>
          <p:cNvSpPr>
            <a:spLocks noGrp="1"/>
          </p:cNvSpPr>
          <p:nvPr>
            <p:ph idx="1"/>
          </p:nvPr>
        </p:nvSpPr>
        <p:spPr>
          <a:xfrm>
            <a:off x="5126418" y="552091"/>
            <a:ext cx="6617723" cy="5431536"/>
          </a:xfrm>
        </p:spPr>
        <p:txBody>
          <a:bodyPr anchor="ctr">
            <a:normAutofit/>
          </a:bodyPr>
          <a:lstStyle/>
          <a:p>
            <a:r>
              <a:rPr lang="nl-NL" sz="2200" dirty="0">
                <a:latin typeface="Arial" panose="020B0604020202020204" pitchFamily="34" charset="0"/>
                <a:cs typeface="Arial" panose="020B0604020202020204" pitchFamily="34" charset="0"/>
              </a:rPr>
              <a:t>Behoud van het unieke karakter van het gebied </a:t>
            </a:r>
          </a:p>
          <a:p>
            <a:r>
              <a:rPr lang="nl-NL" sz="2200" dirty="0">
                <a:latin typeface="Arial" panose="020B0604020202020204" pitchFamily="34" charset="0"/>
                <a:cs typeface="Arial" panose="020B0604020202020204" pitchFamily="34" charset="0"/>
              </a:rPr>
              <a:t>Insteken op alternatieven zoals natuur-inclusieve landbouw</a:t>
            </a:r>
          </a:p>
          <a:p>
            <a:r>
              <a:rPr lang="nl-NL" sz="2200" dirty="0">
                <a:latin typeface="Arial" panose="020B0604020202020204" pitchFamily="34" charset="0"/>
                <a:cs typeface="Arial" panose="020B0604020202020204" pitchFamily="34" charset="0"/>
              </a:rPr>
              <a:t>Gezond drinkwater voor de hele regio</a:t>
            </a:r>
          </a:p>
          <a:p>
            <a:r>
              <a:rPr lang="nl-NL" sz="2200" dirty="0">
                <a:latin typeface="Arial" panose="020B0604020202020204" pitchFamily="34" charset="0"/>
                <a:cs typeface="Arial" panose="020B0604020202020204" pitchFamily="34" charset="0"/>
              </a:rPr>
              <a:t>Rust en ruimte</a:t>
            </a:r>
          </a:p>
          <a:p>
            <a:r>
              <a:rPr lang="nl-NL" sz="2200" dirty="0">
                <a:latin typeface="Arial" panose="020B0604020202020204" pitchFamily="34" charset="0"/>
                <a:cs typeface="Arial" panose="020B0604020202020204" pitchFamily="34" charset="0"/>
              </a:rPr>
              <a:t>Natuur </a:t>
            </a:r>
          </a:p>
          <a:p>
            <a:r>
              <a:rPr lang="nl-NL" sz="2200" dirty="0">
                <a:latin typeface="Arial" panose="020B0604020202020204" pitchFamily="34" charset="0"/>
                <a:cs typeface="Arial" panose="020B0604020202020204" pitchFamily="34" charset="0"/>
              </a:rPr>
              <a:t>Toerisme </a:t>
            </a:r>
          </a:p>
          <a:p>
            <a:r>
              <a:rPr lang="nl-NL" sz="2200" dirty="0">
                <a:latin typeface="Arial" panose="020B0604020202020204" pitchFamily="34" charset="0"/>
                <a:cs typeface="Arial" panose="020B0604020202020204" pitchFamily="34" charset="0"/>
              </a:rPr>
              <a:t>En niet in de laatste plaats, een gezonde leefomgeving! </a:t>
            </a:r>
          </a:p>
          <a:p>
            <a:endParaRPr lang="nl-NL" sz="2200" dirty="0"/>
          </a:p>
          <a:p>
            <a:endParaRPr lang="nl-NL" sz="2200" dirty="0"/>
          </a:p>
          <a:p>
            <a:endParaRPr lang="nl-NL" sz="2200" dirty="0"/>
          </a:p>
        </p:txBody>
      </p:sp>
      <p:pic>
        <p:nvPicPr>
          <p:cNvPr id="6" name="Afbeelding 5">
            <a:extLst>
              <a:ext uri="{FF2B5EF4-FFF2-40B4-BE49-F238E27FC236}">
                <a16:creationId xmlns:a16="http://schemas.microsoft.com/office/drawing/2014/main" id="{9D193F4F-8002-3B44-9D5F-EE64C79AA06F}"/>
              </a:ext>
            </a:extLst>
          </p:cNvPr>
          <p:cNvPicPr>
            <a:picLocks noChangeAspect="1"/>
          </p:cNvPicPr>
          <p:nvPr/>
        </p:nvPicPr>
        <p:blipFill>
          <a:blip r:embed="rId2"/>
          <a:srcRect l="5444" r="20483" b="1"/>
          <a:stretch/>
        </p:blipFill>
        <p:spPr>
          <a:xfrm>
            <a:off x="10492245" y="5376386"/>
            <a:ext cx="1449625" cy="1184071"/>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19057107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TotalTime>
  <Words>767</Words>
  <Application>Microsoft Office PowerPoint</Application>
  <PresentationFormat>Breedbeeld</PresentationFormat>
  <Paragraphs>79</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Aptos</vt:lpstr>
      <vt:lpstr>Aptos Display</vt:lpstr>
      <vt:lpstr>Arial</vt:lpstr>
      <vt:lpstr>Kantoorthema</vt:lpstr>
      <vt:lpstr>  Bespreking  Pondera-rapport   - de visie van de Belangen Vereniging voor ‘t Hanik 10-2-25</vt:lpstr>
      <vt:lpstr>Uitgangspunten BVH</vt:lpstr>
      <vt:lpstr>Onze visie op het Pondera rapport</vt:lpstr>
      <vt:lpstr>Onze visie op het Pondera rapport</vt:lpstr>
      <vt:lpstr>Geen plaats voor windturbines </vt:lpstr>
      <vt:lpstr>Grote zorgen van bewoners </vt:lpstr>
      <vt:lpstr>Waterbescherming </vt:lpstr>
      <vt:lpstr>Blauw-groene overgangszone </vt:lpstr>
      <vt:lpstr>Onze visie voor  ‘t Hanik </vt:lpstr>
      <vt:lpstr>Onze conclusie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Bespreking Pondera rapport – de visie van de BelangenVereniging Hanik</dc:title>
  <dc:creator>Rutgers, Maria</dc:creator>
  <cp:lastModifiedBy>Rutgers, Maria</cp:lastModifiedBy>
  <cp:revision>8</cp:revision>
  <dcterms:created xsi:type="dcterms:W3CDTF">2025-02-08T11:00:04Z</dcterms:created>
  <dcterms:modified xsi:type="dcterms:W3CDTF">2025-02-10T20:57:20Z</dcterms:modified>
</cp:coreProperties>
</file>