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257" r:id="rId5"/>
    <p:sldId id="264" r:id="rId6"/>
    <p:sldId id="262" r:id="rId7"/>
    <p:sldId id="267" r:id="rId8"/>
    <p:sldId id="263" r:id="rId9"/>
    <p:sldId id="275" r:id="rId10"/>
    <p:sldId id="276" r:id="rId11"/>
    <p:sldId id="274" r:id="rId12"/>
    <p:sldId id="265" r:id="rId13"/>
    <p:sldId id="272" r:id="rId14"/>
    <p:sldId id="273" r:id="rId15"/>
    <p:sldId id="277" r:id="rId16"/>
    <p:sldId id="256"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E13425-7806-45B4-842E-471EFF2115E0}" v="1" dt="2024-05-31T16:26:19.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3" autoAdjust="0"/>
    <p:restoredTop sz="94660"/>
  </p:normalViewPr>
  <p:slideViewPr>
    <p:cSldViewPr snapToGrid="0">
      <p:cViewPr varScale="1">
        <p:scale>
          <a:sx n="80" d="100"/>
          <a:sy n="80" d="100"/>
        </p:scale>
        <p:origin x="8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B9CC4-15CF-4319-B416-D5DBE3FBEE64}" type="datetimeFigureOut">
              <a:rPr lang="nl-NL" smtClean="0"/>
              <a:t>02-06-2024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73D9DF-3A19-472E-B61A-183831963178}" type="slidenum">
              <a:rPr lang="nl-NL" smtClean="0"/>
              <a:t>‹nr.›</a:t>
            </a:fld>
            <a:endParaRPr lang="nl-NL"/>
          </a:p>
        </p:txBody>
      </p:sp>
    </p:spTree>
    <p:extLst>
      <p:ext uri="{BB962C8B-B14F-4D97-AF65-F5344CB8AC3E}">
        <p14:creationId xmlns:p14="http://schemas.microsoft.com/office/powerpoint/2010/main" val="3152679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https://www.weerplaza.nl/weerinhetnieuws/klimaat/wind-in-nederland/6820/</a:t>
            </a:r>
          </a:p>
        </p:txBody>
      </p:sp>
      <p:sp>
        <p:nvSpPr>
          <p:cNvPr id="4" name="Tijdelijke aanduiding voor dianummer 3"/>
          <p:cNvSpPr>
            <a:spLocks noGrp="1"/>
          </p:cNvSpPr>
          <p:nvPr>
            <p:ph type="sldNum" sz="quarter" idx="5"/>
          </p:nvPr>
        </p:nvSpPr>
        <p:spPr/>
        <p:txBody>
          <a:bodyPr/>
          <a:lstStyle/>
          <a:p>
            <a:fld id="{C573D9DF-3A19-472E-B61A-183831963178}" type="slidenum">
              <a:rPr lang="nl-NL" smtClean="0"/>
              <a:t>2</a:t>
            </a:fld>
            <a:endParaRPr lang="nl-NL"/>
          </a:p>
        </p:txBody>
      </p:sp>
    </p:spTree>
    <p:extLst>
      <p:ext uri="{BB962C8B-B14F-4D97-AF65-F5344CB8AC3E}">
        <p14:creationId xmlns:p14="http://schemas.microsoft.com/office/powerpoint/2010/main" val="2211465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6DE4-E7C3-303F-AE6E-A1C2EE642E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3591E38-0C63-A4B5-9511-C15ADC4C86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EA4BBF0-E131-7439-C06C-E286E1AAFB3B}"/>
              </a:ext>
            </a:extLst>
          </p:cNvPr>
          <p:cNvSpPr>
            <a:spLocks noGrp="1"/>
          </p:cNvSpPr>
          <p:nvPr>
            <p:ph type="body" idx="1"/>
          </p:nvPr>
        </p:nvSpPr>
        <p:spPr/>
        <p:txBody>
          <a:bodyPr/>
          <a:lstStyle/>
          <a:p>
            <a:r>
              <a:rPr lang="nl-NL" dirty="0"/>
              <a:t>https://www.weerplaza.nl/weerinhetnieuws/klimaat/wind-in-nederland/6820/</a:t>
            </a:r>
          </a:p>
        </p:txBody>
      </p:sp>
      <p:sp>
        <p:nvSpPr>
          <p:cNvPr id="4" name="Tijdelijke aanduiding voor dianummer 3">
            <a:extLst>
              <a:ext uri="{FF2B5EF4-FFF2-40B4-BE49-F238E27FC236}">
                <a16:creationId xmlns:a16="http://schemas.microsoft.com/office/drawing/2014/main" id="{7FAE78AD-BE9B-CBB2-753B-C27C9FE511AA}"/>
              </a:ext>
            </a:extLst>
          </p:cNvPr>
          <p:cNvSpPr>
            <a:spLocks noGrp="1"/>
          </p:cNvSpPr>
          <p:nvPr>
            <p:ph type="sldNum" sz="quarter" idx="5"/>
          </p:nvPr>
        </p:nvSpPr>
        <p:spPr/>
        <p:txBody>
          <a:bodyPr/>
          <a:lstStyle/>
          <a:p>
            <a:fld id="{C573D9DF-3A19-472E-B61A-183831963178}" type="slidenum">
              <a:rPr lang="nl-NL" smtClean="0"/>
              <a:t>8</a:t>
            </a:fld>
            <a:endParaRPr lang="nl-NL"/>
          </a:p>
        </p:txBody>
      </p:sp>
    </p:spTree>
    <p:extLst>
      <p:ext uri="{BB962C8B-B14F-4D97-AF65-F5344CB8AC3E}">
        <p14:creationId xmlns:p14="http://schemas.microsoft.com/office/powerpoint/2010/main" val="3793033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Wanneer de gemeente </a:t>
            </a:r>
          </a:p>
        </p:txBody>
      </p:sp>
      <p:sp>
        <p:nvSpPr>
          <p:cNvPr id="4" name="Tijdelijke aanduiding voor dianummer 3"/>
          <p:cNvSpPr>
            <a:spLocks noGrp="1"/>
          </p:cNvSpPr>
          <p:nvPr>
            <p:ph type="sldNum" sz="quarter" idx="5"/>
          </p:nvPr>
        </p:nvSpPr>
        <p:spPr/>
        <p:txBody>
          <a:bodyPr/>
          <a:lstStyle/>
          <a:p>
            <a:fld id="{C573D9DF-3A19-472E-B61A-183831963178}" type="slidenum">
              <a:rPr lang="nl-NL" smtClean="0"/>
              <a:t>9</a:t>
            </a:fld>
            <a:endParaRPr lang="nl-NL"/>
          </a:p>
        </p:txBody>
      </p:sp>
    </p:spTree>
    <p:extLst>
      <p:ext uri="{BB962C8B-B14F-4D97-AF65-F5344CB8AC3E}">
        <p14:creationId xmlns:p14="http://schemas.microsoft.com/office/powerpoint/2010/main" val="9347709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Alle statements zijn te onderbouwen met cijfermateriaal </a:t>
            </a:r>
          </a:p>
        </p:txBody>
      </p:sp>
      <p:sp>
        <p:nvSpPr>
          <p:cNvPr id="4" name="Tijdelijke aanduiding voor dianummer 3"/>
          <p:cNvSpPr>
            <a:spLocks noGrp="1"/>
          </p:cNvSpPr>
          <p:nvPr>
            <p:ph type="sldNum" sz="quarter" idx="5"/>
          </p:nvPr>
        </p:nvSpPr>
        <p:spPr/>
        <p:txBody>
          <a:bodyPr/>
          <a:lstStyle/>
          <a:p>
            <a:fld id="{C573D9DF-3A19-472E-B61A-183831963178}" type="slidenum">
              <a:rPr lang="nl-NL" smtClean="0"/>
              <a:t>13</a:t>
            </a:fld>
            <a:endParaRPr lang="nl-NL"/>
          </a:p>
        </p:txBody>
      </p:sp>
    </p:spTree>
    <p:extLst>
      <p:ext uri="{BB962C8B-B14F-4D97-AF65-F5344CB8AC3E}">
        <p14:creationId xmlns:p14="http://schemas.microsoft.com/office/powerpoint/2010/main" val="235415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E20805-2FCF-A81C-0A9C-241903F92CA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8A6F52D2-4A27-570F-94C5-E04957C51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F4B77853-D73D-53B0-C053-0AEBC50E11B2}"/>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C18FB65A-2EF1-2220-F189-2ED336CB65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33AC9B-49C0-4311-669C-1D89EF9DD6AA}"/>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1966652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6D84F5-2A8E-0625-14F1-09A85B6F1A6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AACF15F4-D1B8-1313-B38E-D5933505A83F}"/>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0300A16-CC90-68CF-9136-14F62A94600C}"/>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26A0B02D-DB8B-CB64-F88E-75453D697A1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B9BD37D-8CF6-74B0-939F-0B27624304FD}"/>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1896435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5AD4AE98-9546-27A6-8064-C073FBFEE55D}"/>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25FF597-D148-7980-2B01-ADEE4BCAD08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92C4732-F748-020E-EAAC-57F1174A68B8}"/>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7A539BC5-1FF7-7E85-1CEE-8FE34C94AB0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9C399BC-661F-5E33-A570-5E5EED1D1FBE}"/>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1265139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9592F7-AF5B-3426-BEF0-10B187CA9F3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5974B72-EE4B-7241-1378-DF5F70FAA2B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AA5241-8BE9-909E-04E4-13008180F2FB}"/>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29751A9C-6D44-6A52-E995-EF2038FDB2D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D0F7214-691B-551C-9F91-E8C0E2B72D82}"/>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987538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2D99A3-7D66-B800-C2AE-B882C27A5DA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8AE3A321-64C0-C1DF-9D9D-9C022B34D5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791BFA89-2D52-AEF4-8295-0127BBD01A58}"/>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F2C16E34-650B-1E87-AB87-F69F9B07E9A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CE0B98FB-1908-535F-517B-019AE0F01D3A}"/>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188590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9B787-B407-B141-804D-68F8737496AE}"/>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F3F9A7E-747B-8835-A39A-FE775B9D3A06}"/>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DF0D5A9-233E-DA14-F968-1E9CCF879CE9}"/>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008A762-ABFB-FCC9-B5F9-F8F65A5BFA88}"/>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6" name="Tijdelijke aanduiding voor voettekst 5">
            <a:extLst>
              <a:ext uri="{FF2B5EF4-FFF2-40B4-BE49-F238E27FC236}">
                <a16:creationId xmlns:a16="http://schemas.microsoft.com/office/drawing/2014/main" id="{D22ED8EC-3A4E-0520-E280-9A2540C720F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E625339-86E1-BC1F-E8C1-866DB76F4589}"/>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324135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E86F39-C548-7749-6902-82D9EA72CAB9}"/>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69386E1F-5276-FE4F-BD35-1C8EF8C3B8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1B96FF42-4EB4-88AE-0C63-5F4140686B4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7EE8A782-CE59-3892-8E96-EE5D992661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5CA4CBF-010C-2E4A-99CA-60A1BF74C13F}"/>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8F19E2F-B7DF-A5F4-F92A-58D9B720A980}"/>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8" name="Tijdelijke aanduiding voor voettekst 7">
            <a:extLst>
              <a:ext uri="{FF2B5EF4-FFF2-40B4-BE49-F238E27FC236}">
                <a16:creationId xmlns:a16="http://schemas.microsoft.com/office/drawing/2014/main" id="{8AB95E3C-148A-1604-4D70-1CFBDB3503AB}"/>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AAA3AAE1-AFCD-6990-5C78-519D2DB24932}"/>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706713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544BA-19F5-5095-AAD7-038C9CAC1939}"/>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95E8D90A-97E1-A284-BE2D-A13A4A8D8825}"/>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4" name="Tijdelijke aanduiding voor voettekst 3">
            <a:extLst>
              <a:ext uri="{FF2B5EF4-FFF2-40B4-BE49-F238E27FC236}">
                <a16:creationId xmlns:a16="http://schemas.microsoft.com/office/drawing/2014/main" id="{2DBE6892-2B07-9416-9A12-D5E9BD77429B}"/>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8601D034-D8DC-C1A6-0AEB-0DCD36A052B3}"/>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692258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C7DACE3-1647-5CDF-B0A4-25853DC3A158}"/>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3" name="Tijdelijke aanduiding voor voettekst 2">
            <a:extLst>
              <a:ext uri="{FF2B5EF4-FFF2-40B4-BE49-F238E27FC236}">
                <a16:creationId xmlns:a16="http://schemas.microsoft.com/office/drawing/2014/main" id="{70E19C60-3B72-7673-7AC4-7AB0DCB8018A}"/>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50FF180-749B-6F96-7BFA-B45468923FD2}"/>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3399107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117C12-3D53-C8BF-0645-8FAF0975578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DF68A510-BFA1-A0E4-AC44-F373C0B59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FAE2112B-83B2-5A2F-0EC0-46E95F9114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7A435EA-B6D9-0D8F-706C-FCA5753A1EB4}"/>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6" name="Tijdelijke aanduiding voor voettekst 5">
            <a:extLst>
              <a:ext uri="{FF2B5EF4-FFF2-40B4-BE49-F238E27FC236}">
                <a16:creationId xmlns:a16="http://schemas.microsoft.com/office/drawing/2014/main" id="{8D551B4E-CA41-B98B-372C-01F162BB648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60B1B0DB-D8E2-6885-A5CC-4033EE34BC93}"/>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44853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ABC4C-DA98-8A35-EAED-7CE61B59FA5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D142B8B-1DAF-E69D-B30A-4AABD79D01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9F3D4B1-6A84-7D9F-7938-99DD7D90B1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DF58A67-3A70-1E34-E9CE-2C2CA6D8F574}"/>
              </a:ext>
            </a:extLst>
          </p:cNvPr>
          <p:cNvSpPr>
            <a:spLocks noGrp="1"/>
          </p:cNvSpPr>
          <p:nvPr>
            <p:ph type="dt" sz="half" idx="10"/>
          </p:nvPr>
        </p:nvSpPr>
        <p:spPr/>
        <p:txBody>
          <a:bodyPr/>
          <a:lstStyle/>
          <a:p>
            <a:fld id="{013397B0-28FB-4AE4-8716-C08DFF91E588}" type="datetimeFigureOut">
              <a:rPr lang="nl-NL" smtClean="0"/>
              <a:t>02-06-2024</a:t>
            </a:fld>
            <a:endParaRPr lang="nl-NL"/>
          </a:p>
        </p:txBody>
      </p:sp>
      <p:sp>
        <p:nvSpPr>
          <p:cNvPr id="6" name="Tijdelijke aanduiding voor voettekst 5">
            <a:extLst>
              <a:ext uri="{FF2B5EF4-FFF2-40B4-BE49-F238E27FC236}">
                <a16:creationId xmlns:a16="http://schemas.microsoft.com/office/drawing/2014/main" id="{F0537468-2B52-4BA6-19D1-9BB7B69000F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D07DE07-392F-9F02-4E4B-EC09CD2F80C1}"/>
              </a:ext>
            </a:extLst>
          </p:cNvPr>
          <p:cNvSpPr>
            <a:spLocks noGrp="1"/>
          </p:cNvSpPr>
          <p:nvPr>
            <p:ph type="sldNum" sz="quarter" idx="12"/>
          </p:nvPr>
        </p:nvSpPr>
        <p:spPr/>
        <p:txBody>
          <a:bodyPr/>
          <a:lstStyle/>
          <a:p>
            <a:fld id="{9531BFFB-D8E2-4744-A821-07EB941459FD}" type="slidenum">
              <a:rPr lang="nl-NL" smtClean="0"/>
              <a:t>‹nr.›</a:t>
            </a:fld>
            <a:endParaRPr lang="nl-NL"/>
          </a:p>
        </p:txBody>
      </p:sp>
    </p:spTree>
    <p:extLst>
      <p:ext uri="{BB962C8B-B14F-4D97-AF65-F5344CB8AC3E}">
        <p14:creationId xmlns:p14="http://schemas.microsoft.com/office/powerpoint/2010/main" val="3039018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5D1C839F-E5AC-FFB4-0A88-C5246E91E8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0697A80-6412-0AE6-E0B4-05A9416897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B9F6C6E-A8E0-0D5F-0609-BDB52F969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3397B0-28FB-4AE4-8716-C08DFF91E588}" type="datetimeFigureOut">
              <a:rPr lang="nl-NL" smtClean="0"/>
              <a:t>02-06-2024</a:t>
            </a:fld>
            <a:endParaRPr lang="nl-NL"/>
          </a:p>
        </p:txBody>
      </p:sp>
      <p:sp>
        <p:nvSpPr>
          <p:cNvPr id="5" name="Tijdelijke aanduiding voor voettekst 4">
            <a:extLst>
              <a:ext uri="{FF2B5EF4-FFF2-40B4-BE49-F238E27FC236}">
                <a16:creationId xmlns:a16="http://schemas.microsoft.com/office/drawing/2014/main" id="{CC62BA71-2744-77B2-EE0A-6675B82C1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92BD8FE7-C9E3-ECD4-5567-C82BE09D10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531BFFB-D8E2-4744-A821-07EB941459FD}" type="slidenum">
              <a:rPr lang="nl-NL" smtClean="0"/>
              <a:t>‹nr.›</a:t>
            </a:fld>
            <a:endParaRPr lang="nl-NL"/>
          </a:p>
        </p:txBody>
      </p:sp>
    </p:spTree>
    <p:extLst>
      <p:ext uri="{BB962C8B-B14F-4D97-AF65-F5344CB8AC3E}">
        <p14:creationId xmlns:p14="http://schemas.microsoft.com/office/powerpoint/2010/main" val="2794890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hanik.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ijdelijke aanduiding voor inhoud 4" descr="Afbeelding met wolk, hemel, tekst, buitenshuis&#10;&#10;Automatisch gegenereerde beschrijving">
            <a:extLst>
              <a:ext uri="{FF2B5EF4-FFF2-40B4-BE49-F238E27FC236}">
                <a16:creationId xmlns:a16="http://schemas.microsoft.com/office/drawing/2014/main" id="{5FC86415-52FF-E30C-75B3-B9D9624803DB}"/>
              </a:ext>
            </a:extLst>
          </p:cNvPr>
          <p:cNvPicPr>
            <a:picLocks noChangeAspect="1"/>
          </p:cNvPicPr>
          <p:nvPr/>
        </p:nvPicPr>
        <p:blipFill rotWithShape="1">
          <a:blip r:embed="rId2">
            <a:extLst>
              <a:ext uri="{28A0092B-C50C-407E-A947-70E740481C1C}">
                <a14:useLocalDpi xmlns:a14="http://schemas.microsoft.com/office/drawing/2010/main" val="0"/>
              </a:ext>
            </a:extLst>
          </a:blip>
          <a:srcRect t="459"/>
          <a:stretch/>
        </p:blipFill>
        <p:spPr>
          <a:xfrm>
            <a:off x="0" y="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4E631721-CC72-4310-FFAC-5EBFDDB16100}"/>
              </a:ext>
            </a:extLst>
          </p:cNvPr>
          <p:cNvSpPr txBox="1">
            <a:spLocks/>
          </p:cNvSpPr>
          <p:nvPr/>
        </p:nvSpPr>
        <p:spPr>
          <a:xfrm>
            <a:off x="7905083" y="1614361"/>
            <a:ext cx="4036334" cy="238760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5400" dirty="0"/>
              <a:t>Windmolens of turbines </a:t>
            </a:r>
          </a:p>
          <a:p>
            <a:r>
              <a:rPr lang="nl-NL" sz="5400" dirty="0"/>
              <a:t>in ‘t </a:t>
            </a:r>
            <a:r>
              <a:rPr lang="nl-NL" sz="5400" dirty="0" err="1"/>
              <a:t>Hanik</a:t>
            </a:r>
            <a:r>
              <a:rPr lang="nl-NL" sz="5400" dirty="0"/>
              <a:t> ?</a:t>
            </a:r>
          </a:p>
        </p:txBody>
      </p:sp>
      <p:sp>
        <p:nvSpPr>
          <p:cNvPr id="3" name="Ondertitel 2">
            <a:extLst>
              <a:ext uri="{FF2B5EF4-FFF2-40B4-BE49-F238E27FC236}">
                <a16:creationId xmlns:a16="http://schemas.microsoft.com/office/drawing/2014/main" id="{6350E041-9EE8-11AA-9B69-813D78DD4C9C}"/>
              </a:ext>
            </a:extLst>
          </p:cNvPr>
          <p:cNvSpPr txBox="1">
            <a:spLocks/>
          </p:cNvSpPr>
          <p:nvPr/>
        </p:nvSpPr>
        <p:spPr>
          <a:xfrm>
            <a:off x="7902037" y="3428995"/>
            <a:ext cx="4036333" cy="1709849"/>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2000" dirty="0"/>
              <a:t>Presentatie 31 mei 2024</a:t>
            </a:r>
          </a:p>
          <a:p>
            <a:pPr marL="0" indent="0">
              <a:buNone/>
            </a:pPr>
            <a:r>
              <a:rPr lang="nl-NL" sz="2000" dirty="0"/>
              <a:t>Belangenvereniging voor ‘t </a:t>
            </a:r>
            <a:r>
              <a:rPr lang="nl-NL" sz="2000" dirty="0" err="1"/>
              <a:t>Hanik</a:t>
            </a:r>
            <a:r>
              <a:rPr lang="nl-NL" sz="2000" dirty="0"/>
              <a:t> </a:t>
            </a:r>
          </a:p>
        </p:txBody>
      </p:sp>
      <p:sp>
        <p:nvSpPr>
          <p:cNvPr id="4" name="Rechthoek 3">
            <a:extLst>
              <a:ext uri="{FF2B5EF4-FFF2-40B4-BE49-F238E27FC236}">
                <a16:creationId xmlns:a16="http://schemas.microsoft.com/office/drawing/2014/main" id="{B52B789F-E2EF-0462-B16D-439C8EE33982}"/>
              </a:ext>
            </a:extLst>
          </p:cNvPr>
          <p:cNvSpPr/>
          <p:nvPr/>
        </p:nvSpPr>
        <p:spPr>
          <a:xfrm>
            <a:off x="529389" y="4969042"/>
            <a:ext cx="1155032" cy="745958"/>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solidFill>
                  <a:schemeClr val="tx1"/>
                </a:solidFill>
              </a:rPr>
              <a:t>Kerk van Lomm</a:t>
            </a:r>
          </a:p>
        </p:txBody>
      </p:sp>
    </p:spTree>
    <p:extLst>
      <p:ext uri="{BB962C8B-B14F-4D97-AF65-F5344CB8AC3E}">
        <p14:creationId xmlns:p14="http://schemas.microsoft.com/office/powerpoint/2010/main" val="30627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218C41-A7AB-616B-E28D-4B306380F75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091A5E6-8C2E-F575-70E0-6FBF868BF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C19690-B68E-9B03-2D4D-8C51E6685790}"/>
              </a:ext>
            </a:extLst>
          </p:cNvPr>
          <p:cNvSpPr>
            <a:spLocks noGrp="1"/>
          </p:cNvSpPr>
          <p:nvPr>
            <p:ph type="ctrTitle"/>
          </p:nvPr>
        </p:nvSpPr>
        <p:spPr>
          <a:xfrm>
            <a:off x="7041856" y="1167063"/>
            <a:ext cx="4346646" cy="4164627"/>
          </a:xfrm>
        </p:spPr>
        <p:txBody>
          <a:bodyPr anchor="t">
            <a:noAutofit/>
          </a:bodyPr>
          <a:lstStyle/>
          <a:p>
            <a:pPr algn="l"/>
            <a:r>
              <a:rPr lang="nl-NL" sz="2000" dirty="0"/>
              <a:t>De komst van windmolens betekent dat </a:t>
            </a:r>
            <a:r>
              <a:rPr lang="nl-NL" sz="2000" b="1" dirty="0"/>
              <a:t>vergunningen</a:t>
            </a:r>
            <a:r>
              <a:rPr lang="nl-NL" sz="2000" dirty="0"/>
              <a:t> voor uitbreiding van bedrijfsactiviteiten </a:t>
            </a:r>
            <a:r>
              <a:rPr lang="nl-NL" sz="2000" b="1" dirty="0"/>
              <a:t>bevroren</a:t>
            </a:r>
            <a:r>
              <a:rPr lang="nl-NL" sz="2000" dirty="0"/>
              <a:t> kunnen worden. </a:t>
            </a:r>
            <a:br>
              <a:rPr lang="nl-NL" sz="2000" dirty="0"/>
            </a:br>
            <a:br>
              <a:rPr lang="nl-NL" sz="2000" dirty="0"/>
            </a:br>
            <a:r>
              <a:rPr lang="nl-NL" sz="2000" dirty="0"/>
              <a:t>Dit is bijzonder onwenselijk voor de omliggende bedrijven</a:t>
            </a:r>
            <a:br>
              <a:rPr lang="nl-NL" sz="2000" dirty="0"/>
            </a:br>
            <a:br>
              <a:rPr lang="nl-NL" sz="2000" dirty="0"/>
            </a:br>
            <a:r>
              <a:rPr lang="nl-NL" sz="2000" dirty="0"/>
              <a:t>Zie: Katoen Natie dreigt met gang naar de rechter om windmolens Holtum – De Limburger</a:t>
            </a:r>
            <a:br>
              <a:rPr lang="nl-NL" sz="2000" dirty="0"/>
            </a:br>
            <a:br>
              <a:rPr lang="nl-NL" sz="2000" dirty="0"/>
            </a:b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1FECB486-4F6D-CF94-2433-40D51075B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B3F27A-F7E5-7BED-C5A7-0837F575B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7B71474-8519-B385-CF4B-90E71424A1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214A8CE1-E27E-9892-624C-366BEE847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0F6BD5-59CD-B7BA-3B21-C545AF240B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0A81AF3-0BBD-208C-E308-B7CED4EB21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C927B2F3-41EB-6072-2045-784EDB06F6DA}"/>
              </a:ext>
            </a:extLst>
          </p:cNvPr>
          <p:cNvSpPr>
            <a:spLocks noGrp="1"/>
          </p:cNvSpPr>
          <p:nvPr>
            <p:ph type="subTitle" idx="1"/>
          </p:nvPr>
        </p:nvSpPr>
        <p:spPr>
          <a:xfrm>
            <a:off x="803498" y="4292909"/>
            <a:ext cx="4882310" cy="1709849"/>
          </a:xfrm>
        </p:spPr>
        <p:txBody>
          <a:bodyPr anchor="b">
            <a:normAutofit/>
          </a:bodyPr>
          <a:lstStyle/>
          <a:p>
            <a:pPr algn="l"/>
            <a:r>
              <a:rPr lang="nl-NL" sz="4400" dirty="0"/>
              <a:t>Impact op bedrijfsactiviteit</a:t>
            </a:r>
            <a:endParaRPr lang="nl-NL" sz="2000" dirty="0"/>
          </a:p>
        </p:txBody>
      </p:sp>
      <p:pic>
        <p:nvPicPr>
          <p:cNvPr id="6" name="Afbeelding 5">
            <a:extLst>
              <a:ext uri="{FF2B5EF4-FFF2-40B4-BE49-F238E27FC236}">
                <a16:creationId xmlns:a16="http://schemas.microsoft.com/office/drawing/2014/main" id="{DBE7DECC-DF5F-FB0A-B0E2-DC9502E166A9}"/>
              </a:ext>
            </a:extLst>
          </p:cNvPr>
          <p:cNvPicPr>
            <a:picLocks noChangeAspect="1"/>
          </p:cNvPicPr>
          <p:nvPr/>
        </p:nvPicPr>
        <p:blipFill>
          <a:blip r:embed="rId2"/>
          <a:stretch>
            <a:fillRect/>
          </a:stretch>
        </p:blipFill>
        <p:spPr>
          <a:xfrm>
            <a:off x="875658" y="378242"/>
            <a:ext cx="4980055" cy="4306651"/>
          </a:xfrm>
          <a:prstGeom prst="rect">
            <a:avLst/>
          </a:prstGeom>
        </p:spPr>
      </p:pic>
    </p:spTree>
    <p:extLst>
      <p:ext uri="{BB962C8B-B14F-4D97-AF65-F5344CB8AC3E}">
        <p14:creationId xmlns:p14="http://schemas.microsoft.com/office/powerpoint/2010/main" val="2549348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4BB0AB-B503-9E03-0FE5-404A5E2195F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5B4A4C7-EDF3-13E3-499B-8F3BB4501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CF54F45-3567-05E1-5C23-0A2176BC5F86}"/>
              </a:ext>
            </a:extLst>
          </p:cNvPr>
          <p:cNvSpPr>
            <a:spLocks noGrp="1"/>
          </p:cNvSpPr>
          <p:nvPr>
            <p:ph type="ctrTitle"/>
          </p:nvPr>
        </p:nvSpPr>
        <p:spPr>
          <a:xfrm>
            <a:off x="6771169" y="348749"/>
            <a:ext cx="4921155" cy="4164627"/>
          </a:xfrm>
        </p:spPr>
        <p:txBody>
          <a:bodyPr anchor="t">
            <a:noAutofit/>
          </a:bodyPr>
          <a:lstStyle/>
          <a:p>
            <a:pPr algn="l"/>
            <a:r>
              <a:rPr lang="nl-NL" sz="2000" dirty="0"/>
              <a:t>Het proces is on </a:t>
            </a:r>
            <a:r>
              <a:rPr lang="nl-NL" sz="2000" dirty="0" err="1"/>
              <a:t>hold</a:t>
            </a:r>
            <a:br>
              <a:rPr lang="nl-NL" sz="2000" dirty="0"/>
            </a:br>
            <a:br>
              <a:rPr lang="nl-NL" sz="2000" dirty="0"/>
            </a:br>
            <a:r>
              <a:rPr lang="nl-NL" sz="2000" dirty="0"/>
              <a:t>Ondertussen doet de gemeente Venlo technisch onderzoek naar de geschiktheid of ongeschiktheid van het gebied voor de grootschalige </a:t>
            </a:r>
            <a:r>
              <a:rPr lang="nl-NL" sz="2000" dirty="0" err="1"/>
              <a:t>energieopwek</a:t>
            </a:r>
            <a:r>
              <a:rPr lang="nl-NL" sz="2000" dirty="0"/>
              <a:t> in de vorm van windturbines </a:t>
            </a:r>
            <a:br>
              <a:rPr lang="nl-NL" sz="2000" dirty="0"/>
            </a:br>
            <a:br>
              <a:rPr lang="nl-NL" sz="2000" dirty="0"/>
            </a:br>
            <a:r>
              <a:rPr lang="nl-NL" sz="2000" dirty="0"/>
              <a:t>Wij hebben na uitgebreid onderzoek zelf al de conclusie getrokken dat ‘t </a:t>
            </a:r>
            <a:r>
              <a:rPr lang="nl-NL" sz="2000" dirty="0" err="1"/>
              <a:t>Hanik</a:t>
            </a:r>
            <a:r>
              <a:rPr lang="nl-NL" sz="2000" dirty="0"/>
              <a:t> niet geschikt is en definitief af moet vallen voor grootschalige energieopwekking. </a:t>
            </a:r>
            <a:br>
              <a:rPr lang="nl-NL" sz="2000" dirty="0"/>
            </a:br>
            <a:r>
              <a:rPr lang="nl-NL" sz="2000" dirty="0"/>
              <a:t> </a:t>
            </a:r>
            <a:br>
              <a:rPr lang="nl-NL" sz="2000" dirty="0"/>
            </a:br>
            <a:r>
              <a:rPr lang="nl-NL" sz="2000" dirty="0"/>
              <a:t>We willen daarom een duidelijke beslissing </a:t>
            </a:r>
            <a:r>
              <a:rPr lang="nl-NL" sz="2000" b="1" dirty="0"/>
              <a:t>GEEN windturbines in ‘t </a:t>
            </a:r>
            <a:r>
              <a:rPr lang="nl-NL" sz="2000" b="1" dirty="0" err="1"/>
              <a:t>Hanik</a:t>
            </a:r>
            <a:r>
              <a:rPr lang="nl-NL" sz="2000" b="1" dirty="0"/>
              <a:t>!</a:t>
            </a:r>
            <a:br>
              <a:rPr lang="nl-NL" sz="2000" dirty="0"/>
            </a:br>
            <a:br>
              <a:rPr lang="nl-NL" sz="2000" dirty="0"/>
            </a:br>
            <a:br>
              <a:rPr lang="nl-NL" sz="2000" dirty="0"/>
            </a:br>
            <a:br>
              <a:rPr lang="nl-NL" sz="2000" dirty="0"/>
            </a:br>
            <a:r>
              <a:rPr lang="nl-NL" sz="2000" dirty="0"/>
              <a:t> </a:t>
            </a:r>
            <a:br>
              <a:rPr lang="nl-NL" sz="2000" dirty="0"/>
            </a:b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D71C841A-4372-9943-EB39-1B5EF1BDC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287375F-8B13-1EEA-EE67-E1C8A04498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CB0FC335-00C7-8546-9C09-BF62D9B4BA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EB49B13F-6A12-7DF9-40C9-50D7C6374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B119261-7A08-506B-8EF5-32BA0926E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753B6BD-DCA4-A320-7844-AA264FD939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92FBE864-2FF9-2486-90E8-50CF8EAFE93A}"/>
              </a:ext>
            </a:extLst>
          </p:cNvPr>
          <p:cNvSpPr>
            <a:spLocks noGrp="1"/>
          </p:cNvSpPr>
          <p:nvPr>
            <p:ph type="subTitle" idx="1"/>
          </p:nvPr>
        </p:nvSpPr>
        <p:spPr>
          <a:xfrm>
            <a:off x="803496" y="3844508"/>
            <a:ext cx="4882310" cy="1709849"/>
          </a:xfrm>
        </p:spPr>
        <p:txBody>
          <a:bodyPr anchor="b">
            <a:normAutofit/>
          </a:bodyPr>
          <a:lstStyle/>
          <a:p>
            <a:pPr algn="l"/>
            <a:r>
              <a:rPr lang="nl-NL" sz="4400" dirty="0"/>
              <a:t>Hoe gaat het verder?</a:t>
            </a:r>
            <a:endParaRPr lang="nl-NL" sz="2000" dirty="0"/>
          </a:p>
        </p:txBody>
      </p:sp>
      <p:pic>
        <p:nvPicPr>
          <p:cNvPr id="5" name="Afbeelding 4">
            <a:extLst>
              <a:ext uri="{FF2B5EF4-FFF2-40B4-BE49-F238E27FC236}">
                <a16:creationId xmlns:a16="http://schemas.microsoft.com/office/drawing/2014/main" id="{D66C6FAB-34A4-6DC6-2BAA-C34C115FF577}"/>
              </a:ext>
            </a:extLst>
          </p:cNvPr>
          <p:cNvPicPr>
            <a:picLocks noChangeAspect="1"/>
          </p:cNvPicPr>
          <p:nvPr/>
        </p:nvPicPr>
        <p:blipFill>
          <a:blip r:embed="rId2"/>
          <a:stretch>
            <a:fillRect/>
          </a:stretch>
        </p:blipFill>
        <p:spPr>
          <a:xfrm>
            <a:off x="803496" y="830819"/>
            <a:ext cx="3644218" cy="3242493"/>
          </a:xfrm>
          <a:prstGeom prst="rect">
            <a:avLst/>
          </a:prstGeom>
        </p:spPr>
      </p:pic>
    </p:spTree>
    <p:extLst>
      <p:ext uri="{BB962C8B-B14F-4D97-AF65-F5344CB8AC3E}">
        <p14:creationId xmlns:p14="http://schemas.microsoft.com/office/powerpoint/2010/main" val="1455269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FEC74CC-55BD-CA18-A1F4-324EA22C6627}"/>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A907ACA-92B0-50D3-FFD4-5BD8BBAD5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E4B9C62-5C2D-68C6-6DAF-FF54C4732720}"/>
              </a:ext>
            </a:extLst>
          </p:cNvPr>
          <p:cNvSpPr>
            <a:spLocks noGrp="1"/>
          </p:cNvSpPr>
          <p:nvPr>
            <p:ph type="ctrTitle"/>
          </p:nvPr>
        </p:nvSpPr>
        <p:spPr>
          <a:xfrm>
            <a:off x="7003013" y="709863"/>
            <a:ext cx="4547303" cy="5068377"/>
          </a:xfrm>
        </p:spPr>
        <p:txBody>
          <a:bodyPr anchor="t">
            <a:noAutofit/>
          </a:bodyPr>
          <a:lstStyle/>
          <a:p>
            <a:pPr algn="l"/>
            <a:r>
              <a:rPr lang="nl-NL" sz="2000" dirty="0"/>
              <a:t>De belangenvereniging richt zich op het behoud van het gebied </a:t>
            </a:r>
            <a:br>
              <a:rPr lang="nl-NL" sz="2000" dirty="0"/>
            </a:br>
            <a:br>
              <a:rPr lang="nl-NL" sz="2000" dirty="0"/>
            </a:br>
            <a:r>
              <a:rPr lang="nl-NL" sz="2000" kern="100" dirty="0">
                <a:effectLst/>
                <a:ea typeface="Aptos" panose="020B0004020202020204" pitchFamily="34" charset="0"/>
                <a:cs typeface="Times New Roman" panose="02020603050405020304" pitchFamily="18" charset="0"/>
              </a:rPr>
              <a:t>Er is al zo weinig ongerepte natuur, als er nog meer aan de natuur gemorreld wordt zou dat eeuwig zonde zijn</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Er zijn nog zoveel mogelijkheden om het gebied duurzaam te ontwikkelen, zodanig dat de waarde voor natuur en mens </a:t>
            </a:r>
            <a:r>
              <a:rPr lang="nl-NL" sz="2000" kern="100">
                <a:effectLst/>
                <a:ea typeface="Aptos" panose="020B0004020202020204" pitchFamily="34" charset="0"/>
                <a:cs typeface="Times New Roman" panose="02020603050405020304" pitchFamily="18" charset="0"/>
              </a:rPr>
              <a:t>vergroot worden </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W</a:t>
            </a:r>
            <a:r>
              <a:rPr lang="nl-NL" sz="2000" dirty="0"/>
              <a:t>e hopen dat de gemeente in zal zien dat het gebied om allerlei redenen ongeschikt is voor grootschalige </a:t>
            </a:r>
            <a:r>
              <a:rPr lang="nl-NL" sz="2000" dirty="0" err="1"/>
              <a:t>energieopwek</a:t>
            </a:r>
            <a:r>
              <a:rPr lang="nl-NL" sz="2000" dirty="0"/>
              <a:t> door bijv. windturbines en het gebied ongeschikt verklaart</a:t>
            </a:r>
            <a:br>
              <a:rPr lang="nl-NL" sz="1800" kern="100" dirty="0">
                <a:effectLst/>
                <a:latin typeface="Arial" panose="020B0604020202020204" pitchFamily="34" charset="0"/>
                <a:ea typeface="Aptos" panose="020B0004020202020204" pitchFamily="34" charset="0"/>
                <a:cs typeface="Times New Roman" panose="02020603050405020304" pitchFamily="18" charset="0"/>
              </a:rPr>
            </a:br>
            <a:br>
              <a:rPr lang="nl-NL" sz="1800" kern="100" dirty="0">
                <a:effectLst/>
                <a:latin typeface="Arial" panose="020B0604020202020204" pitchFamily="34" charset="0"/>
                <a:ea typeface="Aptos" panose="020B0004020202020204" pitchFamily="34" charset="0"/>
                <a:cs typeface="Times New Roman" panose="02020603050405020304" pitchFamily="18" charset="0"/>
              </a:rPr>
            </a:br>
            <a:br>
              <a:rPr lang="nl-NL" sz="1800" kern="100" dirty="0">
                <a:effectLst/>
                <a:latin typeface="Arial" panose="020B0604020202020204" pitchFamily="34" charset="0"/>
                <a:ea typeface="Aptos" panose="020B0004020202020204" pitchFamily="34" charset="0"/>
                <a:cs typeface="Times New Roman" panose="02020603050405020304" pitchFamily="18" charset="0"/>
              </a:rPr>
            </a:br>
            <a:br>
              <a:rPr lang="nl-NL" sz="2000" dirty="0"/>
            </a:br>
            <a:br>
              <a:rPr lang="nl-NL" sz="2000" dirty="0"/>
            </a:br>
            <a:br>
              <a:rPr lang="nl-NL" sz="2000" dirty="0"/>
            </a:br>
            <a:br>
              <a:rPr lang="nl-NL" sz="2000" dirty="0"/>
            </a:br>
            <a:br>
              <a:rPr lang="nl-NL" sz="2000" dirty="0"/>
            </a:br>
            <a:br>
              <a:rPr lang="nl-NL" sz="2000" dirty="0"/>
            </a:br>
            <a:r>
              <a:rPr lang="nl-NL" sz="2000" dirty="0"/>
              <a:t> </a:t>
            </a:r>
            <a:br>
              <a:rPr lang="nl-NL" sz="2000" dirty="0"/>
            </a:b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110B6266-D606-87C8-F64A-43AC5CB29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BAED6B8-1458-DDB9-FC8E-A563C0EF7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33FAE74-8210-9407-6105-AA63622B1E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89937C46-5D1D-075C-24F5-82BFCD3BCB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3FA759D-AB4C-A94D-A97D-B25CEE4368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799864D-A65E-3EF5-18F9-07D649A45F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9B334E91-7460-A830-43A7-A15F935C910F}"/>
              </a:ext>
            </a:extLst>
          </p:cNvPr>
          <p:cNvSpPr>
            <a:spLocks noGrp="1"/>
          </p:cNvSpPr>
          <p:nvPr>
            <p:ph type="subTitle" idx="1"/>
          </p:nvPr>
        </p:nvSpPr>
        <p:spPr>
          <a:xfrm>
            <a:off x="496822" y="4068391"/>
            <a:ext cx="5629652" cy="1709849"/>
          </a:xfrm>
        </p:spPr>
        <p:txBody>
          <a:bodyPr anchor="b">
            <a:normAutofit/>
          </a:bodyPr>
          <a:lstStyle/>
          <a:p>
            <a:pPr algn="l"/>
            <a:r>
              <a:rPr lang="nl-NL" sz="4400" dirty="0"/>
              <a:t>Een ander perspectief</a:t>
            </a:r>
            <a:endParaRPr lang="nl-NL" sz="2000" dirty="0"/>
          </a:p>
        </p:txBody>
      </p:sp>
      <p:pic>
        <p:nvPicPr>
          <p:cNvPr id="4" name="Afbeelding 3" descr="Afbeelding met buitenshuis, boom, hemel, grasland&#10;&#10;Automatisch gegenereerde beschrijving">
            <a:extLst>
              <a:ext uri="{FF2B5EF4-FFF2-40B4-BE49-F238E27FC236}">
                <a16:creationId xmlns:a16="http://schemas.microsoft.com/office/drawing/2014/main" id="{66CC28FE-8DF8-6A8D-868E-8E3AD1FD80CD}"/>
              </a:ext>
            </a:extLst>
          </p:cNvPr>
          <p:cNvPicPr>
            <a:picLocks noChangeAspect="1"/>
          </p:cNvPicPr>
          <p:nvPr/>
        </p:nvPicPr>
        <p:blipFill rotWithShape="1">
          <a:blip r:embed="rId2">
            <a:extLst>
              <a:ext uri="{28A0092B-C50C-407E-A947-70E740481C1C}">
                <a14:useLocalDpi xmlns:a14="http://schemas.microsoft.com/office/drawing/2010/main" val="0"/>
              </a:ext>
            </a:extLst>
          </a:blip>
          <a:srcRect t="5436"/>
          <a:stretch/>
        </p:blipFill>
        <p:spPr>
          <a:xfrm>
            <a:off x="535665" y="621432"/>
            <a:ext cx="5629653" cy="3992713"/>
          </a:xfrm>
          <a:prstGeom prst="rect">
            <a:avLst/>
          </a:prstGeom>
        </p:spPr>
      </p:pic>
    </p:spTree>
    <p:extLst>
      <p:ext uri="{BB962C8B-B14F-4D97-AF65-F5344CB8AC3E}">
        <p14:creationId xmlns:p14="http://schemas.microsoft.com/office/powerpoint/2010/main" val="50534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0AED851-54B9-4765-92D2-F0BE443BEC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Afbeelding 3">
            <a:extLst>
              <a:ext uri="{FF2B5EF4-FFF2-40B4-BE49-F238E27FC236}">
                <a16:creationId xmlns:a16="http://schemas.microsoft.com/office/drawing/2014/main" id="{6EECEB82-091B-8C4B-C53E-96DE4CC7210B}"/>
              </a:ext>
            </a:extLst>
          </p:cNvPr>
          <p:cNvPicPr>
            <a:picLocks noChangeAspect="1"/>
          </p:cNvPicPr>
          <p:nvPr/>
        </p:nvPicPr>
        <p:blipFill>
          <a:blip r:embed="rId3"/>
          <a:stretch>
            <a:fillRect/>
          </a:stretch>
        </p:blipFill>
        <p:spPr>
          <a:xfrm>
            <a:off x="337546" y="449036"/>
            <a:ext cx="11658600" cy="5772150"/>
          </a:xfrm>
          <a:prstGeom prst="rect">
            <a:avLst/>
          </a:prstGeom>
        </p:spPr>
      </p:pic>
    </p:spTree>
    <p:extLst>
      <p:ext uri="{BB962C8B-B14F-4D97-AF65-F5344CB8AC3E}">
        <p14:creationId xmlns:p14="http://schemas.microsoft.com/office/powerpoint/2010/main" val="679626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1D1E11-A54F-98CF-66FC-CA7CD9514319}"/>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B55A102-045E-E2D3-2BE5-CC585DFDC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91D3BD5-D3C8-4106-6004-64C4649C1982}"/>
              </a:ext>
            </a:extLst>
          </p:cNvPr>
          <p:cNvSpPr>
            <a:spLocks noGrp="1"/>
          </p:cNvSpPr>
          <p:nvPr>
            <p:ph type="ctrTitle"/>
          </p:nvPr>
        </p:nvSpPr>
        <p:spPr>
          <a:xfrm>
            <a:off x="6650784" y="524199"/>
            <a:ext cx="4737718" cy="6857365"/>
          </a:xfrm>
        </p:spPr>
        <p:txBody>
          <a:bodyPr anchor="t">
            <a:noAutofit/>
          </a:bodyPr>
          <a:lstStyle/>
          <a:p>
            <a:pPr algn="l"/>
            <a:r>
              <a:rPr lang="nl-NL" sz="2000" dirty="0"/>
              <a:t>Wat zijn de plannen?</a:t>
            </a:r>
            <a:br>
              <a:rPr lang="nl-NL" sz="2000" dirty="0"/>
            </a:br>
            <a:br>
              <a:rPr lang="nl-NL" sz="2000" dirty="0"/>
            </a:br>
            <a:r>
              <a:rPr lang="nl-NL" sz="2000" dirty="0"/>
              <a:t>Medio 2023 interviews met inwoners van ‘t </a:t>
            </a:r>
            <a:r>
              <a:rPr lang="nl-NL" sz="2000" dirty="0" err="1"/>
              <a:t>Hanik</a:t>
            </a:r>
            <a:r>
              <a:rPr lang="nl-NL" sz="2000" dirty="0"/>
              <a:t> in opdracht van de gemeente Venlo.</a:t>
            </a:r>
            <a:br>
              <a:rPr lang="nl-NL" sz="2000" dirty="0"/>
            </a:br>
            <a:br>
              <a:rPr lang="nl-NL" sz="2000" dirty="0"/>
            </a:br>
            <a:r>
              <a:rPr lang="nl-NL" sz="2000" dirty="0"/>
              <a:t>Eind oktober zijn de bevindingen teruggekoppeld </a:t>
            </a:r>
            <a:br>
              <a:rPr lang="nl-NL" sz="2000" dirty="0"/>
            </a:br>
            <a:br>
              <a:rPr lang="nl-NL" sz="2000" dirty="0"/>
            </a:br>
            <a:r>
              <a:rPr lang="nl-NL" sz="2000" dirty="0"/>
              <a:t>De schriftelijke rapportage bereikte ons eind maart. Download op </a:t>
            </a:r>
            <a:r>
              <a:rPr lang="nl-NL" sz="2000" dirty="0">
                <a:hlinkClick r:id="rId3"/>
              </a:rPr>
              <a:t>www.hanik.nl</a:t>
            </a:r>
            <a:r>
              <a:rPr lang="nl-NL" sz="2000" dirty="0"/>
              <a:t> </a:t>
            </a:r>
            <a:br>
              <a:rPr lang="nl-NL" sz="2000" dirty="0"/>
            </a:br>
            <a:br>
              <a:rPr lang="nl-NL" sz="2000" dirty="0"/>
            </a:br>
            <a:r>
              <a:rPr lang="nl-NL" sz="2000" dirty="0"/>
              <a:t>Grootschalige </a:t>
            </a:r>
            <a:r>
              <a:rPr lang="nl-NL" sz="2000" dirty="0" err="1"/>
              <a:t>energieopwek</a:t>
            </a:r>
            <a:r>
              <a:rPr lang="nl-NL" sz="2000" dirty="0"/>
              <a:t> in de vorm van windturbines </a:t>
            </a:r>
            <a:br>
              <a:rPr lang="nl-NL" sz="2000" dirty="0"/>
            </a:br>
            <a:br>
              <a:rPr lang="nl-NL" sz="2000" dirty="0"/>
            </a:br>
            <a:r>
              <a:rPr lang="nl-NL" sz="2000" dirty="0"/>
              <a:t>Als dit doorgaat gaat het heel veel impact hebben op onze leefomgeving, ook voor de natuurbeleving van de mensen in Lomm</a:t>
            </a:r>
            <a:br>
              <a:rPr lang="nl-NL" sz="2000" dirty="0"/>
            </a:br>
            <a:br>
              <a:rPr lang="nl-NL" sz="2000" dirty="0"/>
            </a:br>
            <a:r>
              <a:rPr lang="nl-NL" sz="2000" dirty="0"/>
              <a:t>Groot impactgebied, ‘t </a:t>
            </a:r>
            <a:r>
              <a:rPr lang="nl-NL" sz="2000" dirty="0" err="1"/>
              <a:t>Hanik</a:t>
            </a:r>
            <a:r>
              <a:rPr lang="nl-NL" sz="2000" dirty="0"/>
              <a:t>, Lomm, </a:t>
            </a:r>
            <a:r>
              <a:rPr lang="nl-NL" sz="2000" dirty="0" err="1"/>
              <a:t>Lingsfort</a:t>
            </a:r>
            <a:r>
              <a:rPr lang="nl-NL" sz="2000" dirty="0"/>
              <a:t>, Duitsland</a:t>
            </a:r>
            <a:br>
              <a:rPr lang="nl-NL" sz="2000" dirty="0"/>
            </a:br>
            <a:r>
              <a:rPr lang="nl-NL" sz="2000" dirty="0"/>
              <a:t>	</a:t>
            </a: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8F9EC7B3-5759-5F4E-0472-CA1BE1BA8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C76CDFA-3E58-9BA6-FF0E-A60950DFC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3AECF41-8F6B-6012-328D-AC95163ACA0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9EC19FCA-44CA-9478-1D78-A898FF31F0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20E17AB-61AA-E41B-670D-21BB75D138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4004BF8-F174-3497-C629-33178163B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D1B92493-C02E-D0A1-2450-44913B552074}"/>
              </a:ext>
            </a:extLst>
          </p:cNvPr>
          <p:cNvSpPr>
            <a:spLocks noGrp="1"/>
          </p:cNvSpPr>
          <p:nvPr>
            <p:ph type="subTitle" idx="1"/>
          </p:nvPr>
        </p:nvSpPr>
        <p:spPr>
          <a:xfrm>
            <a:off x="496822" y="4699115"/>
            <a:ext cx="4882310" cy="1709849"/>
          </a:xfrm>
        </p:spPr>
        <p:txBody>
          <a:bodyPr anchor="b">
            <a:normAutofit/>
          </a:bodyPr>
          <a:lstStyle/>
          <a:p>
            <a:pPr algn="l"/>
            <a:r>
              <a:rPr lang="nl-NL" sz="4400" dirty="0"/>
              <a:t>Gebiedsverkenning</a:t>
            </a:r>
          </a:p>
          <a:p>
            <a:pPr algn="l"/>
            <a:r>
              <a:rPr lang="nl-NL" sz="4400" dirty="0"/>
              <a:t>in ‘t </a:t>
            </a:r>
            <a:r>
              <a:rPr lang="nl-NL" sz="4400" dirty="0" err="1"/>
              <a:t>Hanik</a:t>
            </a:r>
            <a:endParaRPr lang="nl-NL" sz="2000" dirty="0"/>
          </a:p>
        </p:txBody>
      </p:sp>
      <p:pic>
        <p:nvPicPr>
          <p:cNvPr id="8" name="Afbeelding 7">
            <a:extLst>
              <a:ext uri="{FF2B5EF4-FFF2-40B4-BE49-F238E27FC236}">
                <a16:creationId xmlns:a16="http://schemas.microsoft.com/office/drawing/2014/main" id="{FC9AA52E-5650-FB85-706C-C8260437FAAA}"/>
              </a:ext>
            </a:extLst>
          </p:cNvPr>
          <p:cNvPicPr>
            <a:picLocks noChangeAspect="1"/>
          </p:cNvPicPr>
          <p:nvPr/>
        </p:nvPicPr>
        <p:blipFill>
          <a:blip r:embed="rId4"/>
          <a:stretch>
            <a:fillRect/>
          </a:stretch>
        </p:blipFill>
        <p:spPr>
          <a:xfrm>
            <a:off x="641418" y="1066745"/>
            <a:ext cx="2699471" cy="3835224"/>
          </a:xfrm>
          <a:prstGeom prst="rect">
            <a:avLst/>
          </a:prstGeom>
        </p:spPr>
      </p:pic>
    </p:spTree>
    <p:extLst>
      <p:ext uri="{BB962C8B-B14F-4D97-AF65-F5344CB8AC3E}">
        <p14:creationId xmlns:p14="http://schemas.microsoft.com/office/powerpoint/2010/main" val="713963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83E102-4A9D-444A-EDD1-5B97A96737C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99077FB-B900-0F7B-A816-1089066CF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792FC5E-92AF-A6AD-433C-BD1B9E73AD9E}"/>
              </a:ext>
            </a:extLst>
          </p:cNvPr>
          <p:cNvSpPr>
            <a:spLocks noGrp="1"/>
          </p:cNvSpPr>
          <p:nvPr>
            <p:ph type="ctrTitle"/>
          </p:nvPr>
        </p:nvSpPr>
        <p:spPr>
          <a:xfrm>
            <a:off x="6846001" y="391886"/>
            <a:ext cx="4707908" cy="6017078"/>
          </a:xfrm>
        </p:spPr>
        <p:txBody>
          <a:bodyPr anchor="t">
            <a:noAutofit/>
          </a:bodyPr>
          <a:lstStyle/>
          <a:p>
            <a:pPr algn="l">
              <a:lnSpc>
                <a:spcPct val="107000"/>
              </a:lnSpc>
            </a:pPr>
            <a:r>
              <a:rPr lang="nl-NL" sz="2000" kern="100" dirty="0">
                <a:effectLst/>
                <a:latin typeface="Aptos Display" panose="020B0004020202020204" pitchFamily="34" charset="0"/>
                <a:ea typeface="Aptos" panose="020B0004020202020204" pitchFamily="34" charset="0"/>
                <a:cs typeface="Arial" panose="020B0604020202020204" pitchFamily="34" charset="0"/>
              </a:rPr>
              <a:t>Het idee dat er in het onderzoeksgebied mogelijk windturbines </a:t>
            </a:r>
            <a:r>
              <a:rPr lang="nl-NL" sz="2000" kern="100" dirty="0">
                <a:latin typeface="Aptos Display" panose="020B0004020202020204" pitchFamily="34" charset="0"/>
                <a:ea typeface="Aptos" panose="020B0004020202020204" pitchFamily="34" charset="0"/>
                <a:cs typeface="Arial" panose="020B0604020202020204" pitchFamily="34" charset="0"/>
              </a:rPr>
              <a:t>geplaatst worden </a:t>
            </a:r>
            <a:r>
              <a:rPr lang="nl-NL" sz="2000" kern="100" dirty="0">
                <a:effectLst/>
                <a:latin typeface="Aptos Display" panose="020B0004020202020204" pitchFamily="34" charset="0"/>
                <a:ea typeface="Aptos" panose="020B0004020202020204" pitchFamily="34" charset="0"/>
                <a:cs typeface="Arial" panose="020B0604020202020204" pitchFamily="34" charset="0"/>
              </a:rPr>
              <a:t>heeft ons sinds de informatiebijeenkomst op 26 oktober in de </a:t>
            </a:r>
            <a:r>
              <a:rPr lang="nl-NL" sz="2000" kern="100" dirty="0" err="1">
                <a:effectLst/>
                <a:latin typeface="Aptos Display" panose="020B0004020202020204" pitchFamily="34" charset="0"/>
                <a:ea typeface="Aptos" panose="020B0004020202020204" pitchFamily="34" charset="0"/>
                <a:cs typeface="Arial" panose="020B0604020202020204" pitchFamily="34" charset="0"/>
              </a:rPr>
              <a:t>Pastoorshof</a:t>
            </a:r>
            <a:r>
              <a:rPr lang="nl-NL" sz="2000" kern="100" dirty="0">
                <a:effectLst/>
                <a:latin typeface="Aptos Display" panose="020B0004020202020204" pitchFamily="34" charset="0"/>
                <a:ea typeface="Aptos" panose="020B0004020202020204" pitchFamily="34" charset="0"/>
                <a:cs typeface="Arial" panose="020B0604020202020204" pitchFamily="34" charset="0"/>
              </a:rPr>
              <a:t> te Lomm niet onberoerd gelaten. </a:t>
            </a:r>
            <a:br>
              <a:rPr lang="nl-NL" sz="2000" kern="100" dirty="0">
                <a:effectLst/>
                <a:latin typeface="Aptos Display" panose="020B0004020202020204" pitchFamily="34" charset="0"/>
                <a:ea typeface="Aptos" panose="020B0004020202020204" pitchFamily="34" charset="0"/>
                <a:cs typeface="Arial" panose="020B0604020202020204" pitchFamily="34" charset="0"/>
              </a:rPr>
            </a:br>
            <a:br>
              <a:rPr lang="nl-NL" sz="2000" kern="100" dirty="0">
                <a:latin typeface="Aptos Display" panose="020B0004020202020204" pitchFamily="34" charset="0"/>
                <a:ea typeface="Aptos" panose="020B0004020202020204" pitchFamily="34" charset="0"/>
                <a:cs typeface="Arial" panose="020B0604020202020204" pitchFamily="34" charset="0"/>
              </a:rPr>
            </a:br>
            <a:r>
              <a:rPr lang="nl-NL" sz="2000" kern="100" dirty="0">
                <a:effectLst/>
                <a:latin typeface="Aptos Display" panose="020B0004020202020204" pitchFamily="34" charset="0"/>
                <a:ea typeface="Aptos" panose="020B0004020202020204" pitchFamily="34" charset="0"/>
                <a:cs typeface="Arial" panose="020B0604020202020204" pitchFamily="34" charset="0"/>
              </a:rPr>
              <a:t>De bewoners van ’t </a:t>
            </a:r>
            <a:r>
              <a:rPr lang="nl-NL" sz="2000" kern="100" dirty="0" err="1">
                <a:effectLst/>
                <a:latin typeface="Aptos Display" panose="020B0004020202020204" pitchFamily="34" charset="0"/>
                <a:ea typeface="Aptos" panose="020B0004020202020204" pitchFamily="34" charset="0"/>
                <a:cs typeface="Arial" panose="020B0604020202020204" pitchFamily="34" charset="0"/>
              </a:rPr>
              <a:t>Hanik</a:t>
            </a:r>
            <a:r>
              <a:rPr lang="nl-NL" sz="2000" kern="100" dirty="0">
                <a:effectLst/>
                <a:latin typeface="Aptos Display" panose="020B0004020202020204" pitchFamily="34" charset="0"/>
                <a:ea typeface="Aptos" panose="020B0004020202020204" pitchFamily="34" charset="0"/>
                <a:cs typeface="Arial" panose="020B0604020202020204" pitchFamily="34" charset="0"/>
              </a:rPr>
              <a:t> hebben zich daarom georganiseerd in een </a:t>
            </a:r>
            <a:r>
              <a:rPr lang="nl-NL" sz="2000" kern="100" dirty="0">
                <a:latin typeface="Aptos Display" panose="020B0004020202020204" pitchFamily="34" charset="0"/>
                <a:ea typeface="Aptos" panose="020B0004020202020204" pitchFamily="34" charset="0"/>
                <a:cs typeface="Arial" panose="020B0604020202020204" pitchFamily="34" charset="0"/>
              </a:rPr>
              <a:t>b</a:t>
            </a:r>
            <a:r>
              <a:rPr lang="nl-NL" sz="2000" kern="100" dirty="0">
                <a:effectLst/>
                <a:latin typeface="Aptos Display" panose="020B0004020202020204" pitchFamily="34" charset="0"/>
                <a:ea typeface="Aptos" panose="020B0004020202020204" pitchFamily="34" charset="0"/>
                <a:cs typeface="Arial" panose="020B0604020202020204" pitchFamily="34" charset="0"/>
              </a:rPr>
              <a:t>elangenvereniging, die de plannen nauwgezet volgt</a:t>
            </a:r>
            <a:br>
              <a:rPr lang="nl-NL" sz="2000" kern="100" dirty="0">
                <a:effectLst/>
                <a:latin typeface="Aptos Display" panose="020B0004020202020204" pitchFamily="34" charset="0"/>
                <a:ea typeface="Aptos" panose="020B0004020202020204" pitchFamily="34" charset="0"/>
                <a:cs typeface="Arial" panose="020B0604020202020204" pitchFamily="34" charset="0"/>
              </a:rPr>
            </a:br>
            <a:br>
              <a:rPr lang="nl-NL" sz="2000" dirty="0"/>
            </a:br>
            <a:r>
              <a:rPr lang="nl-NL" sz="2000" b="1" dirty="0"/>
              <a:t>Direct omwonenden</a:t>
            </a:r>
            <a:br>
              <a:rPr lang="nl-NL" sz="2000" dirty="0"/>
            </a:br>
            <a:r>
              <a:rPr lang="nl-NL" sz="2000" dirty="0"/>
              <a:t>93% ziet windturbines niet zitten en maakt zich zorgen, zowel aan de NL als DUI zijde</a:t>
            </a:r>
            <a:br>
              <a:rPr lang="nl-NL" sz="2000" dirty="0"/>
            </a:br>
            <a:br>
              <a:rPr lang="nl-NL" sz="2000" dirty="0"/>
            </a:br>
            <a:r>
              <a:rPr lang="nl-NL" sz="2000" b="1" dirty="0"/>
              <a:t>Groot draagvlak voor het behoud van het huidige karakter van het gebied, tegen de komst van windturbines</a:t>
            </a:r>
            <a:br>
              <a:rPr lang="nl-NL" sz="2000" dirty="0"/>
            </a:br>
            <a:endParaRPr lang="nl-NL" sz="2000" dirty="0"/>
          </a:p>
        </p:txBody>
      </p:sp>
      <p:sp>
        <p:nvSpPr>
          <p:cNvPr id="19" name="Rectangle 18">
            <a:extLst>
              <a:ext uri="{FF2B5EF4-FFF2-40B4-BE49-F238E27FC236}">
                <a16:creationId xmlns:a16="http://schemas.microsoft.com/office/drawing/2014/main" id="{AD43BE8E-8049-62DE-2B31-2EC00D829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24970BC-F415-C0FB-C6A6-9DE326A29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C8852DD-6FFF-B20E-0DA2-42154C7E1EF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5988D6D5-367D-AC9B-4DFE-C5ED0D6B1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61BD79-BB52-2716-C888-B230340C6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9270ED4-00CC-4123-AE8C-633C93F2C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2C7EC151-F935-2442-78EF-9AE06B72B89D}"/>
              </a:ext>
            </a:extLst>
          </p:cNvPr>
          <p:cNvSpPr>
            <a:spLocks noGrp="1"/>
          </p:cNvSpPr>
          <p:nvPr>
            <p:ph type="subTitle" idx="1"/>
          </p:nvPr>
        </p:nvSpPr>
        <p:spPr>
          <a:xfrm>
            <a:off x="731519" y="4483036"/>
            <a:ext cx="6114479" cy="1709849"/>
          </a:xfrm>
        </p:spPr>
        <p:txBody>
          <a:bodyPr anchor="b">
            <a:noAutofit/>
          </a:bodyPr>
          <a:lstStyle/>
          <a:p>
            <a:pPr algn="l"/>
            <a:r>
              <a:rPr lang="nl-NL" sz="4400" dirty="0"/>
              <a:t>Groot hart voor ‘t </a:t>
            </a:r>
            <a:r>
              <a:rPr lang="nl-NL" sz="4400" dirty="0" err="1"/>
              <a:t>Hanik</a:t>
            </a:r>
            <a:r>
              <a:rPr lang="nl-NL" sz="4400" dirty="0"/>
              <a:t> </a:t>
            </a:r>
          </a:p>
        </p:txBody>
      </p:sp>
      <p:pic>
        <p:nvPicPr>
          <p:cNvPr id="7" name="Afbeelding 6" descr="Afbeelding met buitenshuis, gras, hemel, boom&#10;&#10;Automatisch gegenereerde beschrijving">
            <a:extLst>
              <a:ext uri="{FF2B5EF4-FFF2-40B4-BE49-F238E27FC236}">
                <a16:creationId xmlns:a16="http://schemas.microsoft.com/office/drawing/2014/main" id="{0EFDA9AD-6212-8790-C5BD-B54DE2132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2" y="889959"/>
            <a:ext cx="5686848" cy="3949929"/>
          </a:xfrm>
          <a:prstGeom prst="rect">
            <a:avLst/>
          </a:prstGeom>
        </p:spPr>
      </p:pic>
    </p:spTree>
    <p:extLst>
      <p:ext uri="{BB962C8B-B14F-4D97-AF65-F5344CB8AC3E}">
        <p14:creationId xmlns:p14="http://schemas.microsoft.com/office/powerpoint/2010/main" val="198429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465876-FFBF-F5C8-0F78-F7EF42FBF19F}"/>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CC88313-A698-31EA-80CB-33050811C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88B6B6-5A77-04F4-5297-CE70BAFFEB05}"/>
              </a:ext>
            </a:extLst>
          </p:cNvPr>
          <p:cNvSpPr>
            <a:spLocks noGrp="1"/>
          </p:cNvSpPr>
          <p:nvPr>
            <p:ph type="ctrTitle"/>
          </p:nvPr>
        </p:nvSpPr>
        <p:spPr>
          <a:xfrm>
            <a:off x="6451039" y="-295252"/>
            <a:ext cx="5277274" cy="4709504"/>
          </a:xfrm>
        </p:spPr>
        <p:txBody>
          <a:bodyPr anchor="t">
            <a:noAutofit/>
          </a:bodyPr>
          <a:lstStyle/>
          <a:p>
            <a:pPr algn="l">
              <a:lnSpc>
                <a:spcPct val="107000"/>
              </a:lnSpc>
            </a:pPr>
            <a:br>
              <a:rPr lang="nl-NL" sz="2000" dirty="0"/>
            </a:br>
            <a:br>
              <a:rPr lang="nl-NL" sz="2000" dirty="0"/>
            </a:br>
            <a:r>
              <a:rPr lang="nl-NL" sz="2000" b="1" i="1" kern="100" dirty="0">
                <a:effectLst/>
                <a:ea typeface="Aptos" panose="020B0004020202020204" pitchFamily="34" charset="0"/>
                <a:cs typeface="Times New Roman" panose="02020603050405020304" pitchFamily="18" charset="0"/>
              </a:rPr>
              <a:t>Rust, ruimte en landelijkheid</a:t>
            </a: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De bewoners van ’t </a:t>
            </a:r>
            <a:r>
              <a:rPr lang="nl-NL" sz="2000" kern="100" dirty="0" err="1">
                <a:effectLst/>
                <a:ea typeface="Aptos" panose="020B0004020202020204" pitchFamily="34" charset="0"/>
                <a:cs typeface="Times New Roman" panose="02020603050405020304" pitchFamily="18" charset="0"/>
              </a:rPr>
              <a:t>Hanik</a:t>
            </a:r>
            <a:r>
              <a:rPr lang="nl-NL" sz="2000" kern="100" dirty="0">
                <a:effectLst/>
                <a:ea typeface="Aptos" panose="020B0004020202020204" pitchFamily="34" charset="0"/>
                <a:cs typeface="Times New Roman" panose="02020603050405020304" pitchFamily="18" charset="0"/>
              </a:rPr>
              <a:t> wonen en werken er graag, omdat ze de rust waarderen, het weidse uitzicht en de ligging tussen de prachtige gebieden van Nationaal Park de Maasduinen, een Natura-2000 gebied. </a:t>
            </a: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Plaatsing van windturbines verstoort deze rust en brengt ernstige schade toe aan het gebied.</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r>
              <a:rPr lang="nl-NL" sz="2000" b="1" kern="100" dirty="0">
                <a:effectLst/>
                <a:ea typeface="Aptos" panose="020B0004020202020204" pitchFamily="34" charset="0"/>
                <a:cs typeface="Times New Roman" panose="02020603050405020304" pitchFamily="18" charset="0"/>
              </a:rPr>
              <a:t>Gezondheid </a:t>
            </a: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Bewoners zullen ernstige hinder ondervinden van de geluids</a:t>
            </a:r>
            <a:r>
              <a:rPr lang="nl-NL" sz="2000" kern="100" dirty="0">
                <a:ea typeface="Aptos" panose="020B0004020202020204" pitchFamily="34" charset="0"/>
                <a:cs typeface="Times New Roman" panose="02020603050405020304" pitchFamily="18" charset="0"/>
              </a:rPr>
              <a:t>productie</a:t>
            </a:r>
            <a:r>
              <a:rPr lang="nl-NL" sz="2000" kern="100" dirty="0">
                <a:effectLst/>
                <a:ea typeface="Aptos" panose="020B0004020202020204" pitchFamily="34" charset="0"/>
                <a:cs typeface="Times New Roman" panose="02020603050405020304" pitchFamily="18" charset="0"/>
              </a:rPr>
              <a:t> en slagschaduw van de turbines. Steeds meer onderzoek duidt er op dat de gevolgen voor de gezondheid tot nu toe flink zijn onderschat. Artsen onderschrijven dit! </a:t>
            </a:r>
            <a:r>
              <a:rPr lang="nl-NL" sz="2000" kern="100" dirty="0">
                <a:ea typeface="Aptos" panose="020B0004020202020204" pitchFamily="34" charset="0"/>
                <a:cs typeface="Times New Roman" panose="02020603050405020304" pitchFamily="18" charset="0"/>
              </a:rPr>
              <a:t>Maar liefst</a:t>
            </a:r>
            <a:r>
              <a:rPr lang="nl-NL" sz="2000" kern="100" dirty="0">
                <a:effectLst/>
                <a:ea typeface="Aptos" panose="020B0004020202020204" pitchFamily="34" charset="0"/>
                <a:cs typeface="Times New Roman" panose="02020603050405020304" pitchFamily="18" charset="0"/>
              </a:rPr>
              <a:t> 30% van omwonenden ondervindt gezondheidsklachten. Bron: Windwiki.nl</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br>
              <a:rPr lang="nl-NL" sz="2000" dirty="0"/>
            </a:br>
            <a:endParaRPr lang="nl-NL" sz="2000" dirty="0"/>
          </a:p>
        </p:txBody>
      </p:sp>
      <p:sp>
        <p:nvSpPr>
          <p:cNvPr id="19" name="Rectangle 18">
            <a:extLst>
              <a:ext uri="{FF2B5EF4-FFF2-40B4-BE49-F238E27FC236}">
                <a16:creationId xmlns:a16="http://schemas.microsoft.com/office/drawing/2014/main" id="{BC6166B4-B4F8-A720-F937-BBF7DB6F1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F315F2-2127-4BCC-A0D8-44F7A2929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F253C22E-8F32-D64C-81E0-26A8511534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6969999B-BDC0-71EA-1845-09162E8A64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97CF590-9511-5495-3108-42ACA9B9D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A3FD6CF-4753-9104-9B74-07548DD7AF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7C8EA44D-F613-17ED-3B47-86C0416C7579}"/>
              </a:ext>
            </a:extLst>
          </p:cNvPr>
          <p:cNvSpPr>
            <a:spLocks noGrp="1"/>
          </p:cNvSpPr>
          <p:nvPr>
            <p:ph type="subTitle" idx="1"/>
          </p:nvPr>
        </p:nvSpPr>
        <p:spPr>
          <a:xfrm>
            <a:off x="747163" y="4018951"/>
            <a:ext cx="5284744" cy="1709849"/>
          </a:xfrm>
        </p:spPr>
        <p:txBody>
          <a:bodyPr anchor="b">
            <a:normAutofit/>
          </a:bodyPr>
          <a:lstStyle/>
          <a:p>
            <a:pPr algn="l"/>
            <a:r>
              <a:rPr lang="nl-NL" sz="4400" dirty="0"/>
              <a:t>Waarom niet! </a:t>
            </a:r>
            <a:endParaRPr lang="nl-NL" sz="2000" dirty="0"/>
          </a:p>
        </p:txBody>
      </p:sp>
      <p:pic>
        <p:nvPicPr>
          <p:cNvPr id="6" name="Afbeelding 5" descr="Afbeelding met buitenshuis, boom, hemel, grasland&#10;&#10;Automatisch gegenereerde beschrijving">
            <a:extLst>
              <a:ext uri="{FF2B5EF4-FFF2-40B4-BE49-F238E27FC236}">
                <a16:creationId xmlns:a16="http://schemas.microsoft.com/office/drawing/2014/main" id="{C8D58D5D-4F25-09B3-C330-13D8D234B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165" y="449036"/>
            <a:ext cx="5600029" cy="4200639"/>
          </a:xfrm>
          <a:prstGeom prst="rect">
            <a:avLst/>
          </a:prstGeom>
        </p:spPr>
      </p:pic>
    </p:spTree>
    <p:extLst>
      <p:ext uri="{BB962C8B-B14F-4D97-AF65-F5344CB8AC3E}">
        <p14:creationId xmlns:p14="http://schemas.microsoft.com/office/powerpoint/2010/main" val="582338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1A6D6A-7873-9827-7C9D-C6C3DC35CBF1}"/>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2EF8932-811B-8C76-21B5-96DCB977A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6D962A5-1E2F-FBAF-24BA-44071F6271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81BE556-3946-76E8-251A-4C118DB7D2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43DD6ACD-806B-B282-5697-AF52A1ECA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44C9480E-887E-274D-3C4D-4B62C8191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6371AD1-5B03-2564-303A-E884742A76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164E6AD-3CB9-B21C-B87C-3129990668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9F377C73-941C-2AEB-7527-DACB7EC8A454}"/>
              </a:ext>
            </a:extLst>
          </p:cNvPr>
          <p:cNvSpPr>
            <a:spLocks noGrp="1"/>
          </p:cNvSpPr>
          <p:nvPr>
            <p:ph type="subTitle" idx="1"/>
          </p:nvPr>
        </p:nvSpPr>
        <p:spPr>
          <a:xfrm>
            <a:off x="496822" y="4292909"/>
            <a:ext cx="6009366" cy="1709849"/>
          </a:xfrm>
        </p:spPr>
        <p:txBody>
          <a:bodyPr anchor="b">
            <a:normAutofit fontScale="92500"/>
          </a:bodyPr>
          <a:lstStyle/>
          <a:p>
            <a:pPr algn="l"/>
            <a:r>
              <a:rPr lang="nl-NL" sz="4400" dirty="0" err="1"/>
              <a:t>Waterwin</a:t>
            </a:r>
            <a:r>
              <a:rPr lang="nl-NL" sz="4400" dirty="0"/>
              <a:t>- en grondwater- beschermingsgebied</a:t>
            </a:r>
          </a:p>
        </p:txBody>
      </p:sp>
      <p:pic>
        <p:nvPicPr>
          <p:cNvPr id="6" name="Afbeelding 5">
            <a:extLst>
              <a:ext uri="{FF2B5EF4-FFF2-40B4-BE49-F238E27FC236}">
                <a16:creationId xmlns:a16="http://schemas.microsoft.com/office/drawing/2014/main" id="{BB1A5831-696E-A378-BE82-3DE3670DBA74}"/>
              </a:ext>
            </a:extLst>
          </p:cNvPr>
          <p:cNvPicPr>
            <a:picLocks noChangeAspect="1"/>
          </p:cNvPicPr>
          <p:nvPr/>
        </p:nvPicPr>
        <p:blipFill>
          <a:blip r:embed="rId2"/>
          <a:stretch>
            <a:fillRect/>
          </a:stretch>
        </p:blipFill>
        <p:spPr>
          <a:xfrm>
            <a:off x="658138" y="449036"/>
            <a:ext cx="2854540" cy="4065814"/>
          </a:xfrm>
          <a:prstGeom prst="rect">
            <a:avLst/>
          </a:prstGeom>
        </p:spPr>
      </p:pic>
      <p:sp>
        <p:nvSpPr>
          <p:cNvPr id="2" name="Titel 1">
            <a:extLst>
              <a:ext uri="{FF2B5EF4-FFF2-40B4-BE49-F238E27FC236}">
                <a16:creationId xmlns:a16="http://schemas.microsoft.com/office/drawing/2014/main" id="{B34826EE-A1A0-C310-0720-C6559B2CF1E9}"/>
              </a:ext>
            </a:extLst>
          </p:cNvPr>
          <p:cNvSpPr>
            <a:spLocks noGrp="1"/>
          </p:cNvSpPr>
          <p:nvPr>
            <p:ph type="ctrTitle"/>
          </p:nvPr>
        </p:nvSpPr>
        <p:spPr>
          <a:xfrm>
            <a:off x="6388767" y="0"/>
            <a:ext cx="5641453" cy="5381720"/>
          </a:xfrm>
        </p:spPr>
        <p:txBody>
          <a:bodyPr anchor="t">
            <a:noAutofit/>
          </a:bodyPr>
          <a:lstStyle/>
          <a:p>
            <a:pPr algn="l"/>
            <a:br>
              <a:rPr lang="nl-NL" sz="2000" b="1" dirty="0"/>
            </a:br>
            <a:r>
              <a:rPr lang="nl-NL" sz="2000" b="1" dirty="0"/>
              <a:t>‘t  </a:t>
            </a:r>
            <a:r>
              <a:rPr lang="nl-NL" sz="2000" b="1" dirty="0" err="1"/>
              <a:t>Hanik</a:t>
            </a:r>
            <a:r>
              <a:rPr lang="nl-NL" sz="2000" b="1" dirty="0"/>
              <a:t> is </a:t>
            </a:r>
            <a:br>
              <a:rPr lang="nl-NL" sz="2000" b="1" dirty="0"/>
            </a:br>
            <a:r>
              <a:rPr lang="nl-NL" sz="2000" b="1" dirty="0"/>
              <a:t>én 	- waterwingebied </a:t>
            </a:r>
            <a:br>
              <a:rPr lang="nl-NL" sz="2000" b="1" dirty="0"/>
            </a:br>
            <a:r>
              <a:rPr lang="nl-NL" sz="2000" b="1" dirty="0"/>
              <a:t>én 	- grondwaterbeschermingsgebied </a:t>
            </a:r>
            <a:br>
              <a:rPr lang="nl-NL" sz="2000" b="1" dirty="0"/>
            </a:br>
            <a:r>
              <a:rPr lang="nl-NL" sz="2000" b="1" dirty="0"/>
              <a:t>én 	- boringvrije zone</a:t>
            </a:r>
            <a:br>
              <a:rPr lang="nl-NL" sz="2000" dirty="0"/>
            </a:br>
            <a:br>
              <a:rPr lang="nl-NL" sz="2000" dirty="0"/>
            </a:br>
            <a:r>
              <a:rPr lang="nl-NL" sz="2000" dirty="0"/>
              <a:t>‘t </a:t>
            </a:r>
            <a:r>
              <a:rPr lang="nl-NL" sz="2000" dirty="0" err="1"/>
              <a:t>Hanik</a:t>
            </a:r>
            <a:r>
              <a:rPr lang="nl-NL" sz="2000" dirty="0"/>
              <a:t> is een onderdeel van de grotere zogenaamde </a:t>
            </a:r>
            <a:r>
              <a:rPr lang="nl-NL" sz="2000" b="1" dirty="0"/>
              <a:t>Venlo Schol:</a:t>
            </a:r>
            <a:br>
              <a:rPr lang="nl-NL" sz="2000" dirty="0"/>
            </a:br>
            <a:br>
              <a:rPr lang="nl-NL" sz="2000" dirty="0"/>
            </a:br>
            <a:r>
              <a:rPr lang="nl-NL" sz="2000" dirty="0"/>
              <a:t>Een bijzonder gebied met een natuurlijke geologische bescherming van het grondwater, waardoor water van zeer hoge kwaliteit met een zeer groot verzorgings- gebied tot en met Venlo. </a:t>
            </a:r>
            <a:br>
              <a:rPr lang="nl-NL" sz="2000" dirty="0"/>
            </a:br>
            <a:br>
              <a:rPr lang="nl-NL" sz="2000" dirty="0"/>
            </a:br>
            <a:r>
              <a:rPr lang="nl-NL" sz="2000" dirty="0"/>
              <a:t>Deze bronnen moeten goed beschermd worden tegen vervuiling. Hierover zijn regels opgenomen in de Omgevingsverordening van de Provincie Limburg </a:t>
            </a:r>
            <a:br>
              <a:rPr lang="nl-NL" sz="2000" dirty="0"/>
            </a:br>
            <a:br>
              <a:rPr lang="nl-NL" sz="2000" dirty="0"/>
            </a:br>
            <a:r>
              <a:rPr lang="nl-NL" sz="2000" dirty="0"/>
              <a:t>Dat gaat niet samen met de fundering van windturbines en de giftige stoffen (o.a. Bisphenol A) die vrij kunnen komen. In de provincie Flevoland wordt eerst onderzoek gedaan naar de emissies en de gevolgen daarvan voordat men nieuwe turbines plaatst. </a:t>
            </a:r>
            <a:r>
              <a:rPr lang="nl-NL" sz="2000" dirty="0" err="1"/>
              <a:t>Better</a:t>
            </a:r>
            <a:r>
              <a:rPr lang="nl-NL" sz="2000" dirty="0"/>
              <a:t> safe </a:t>
            </a:r>
            <a:r>
              <a:rPr lang="nl-NL" sz="2000" dirty="0" err="1"/>
              <a:t>than</a:t>
            </a:r>
            <a:r>
              <a:rPr lang="nl-NL" sz="2000" dirty="0"/>
              <a:t> sorry!</a:t>
            </a:r>
            <a:br>
              <a:rPr lang="nl-NL" sz="2000" dirty="0"/>
            </a:br>
            <a:br>
              <a:rPr lang="nl-NL" sz="2000" dirty="0"/>
            </a:br>
            <a:br>
              <a:rPr lang="nl-NL" sz="2000" dirty="0"/>
            </a:br>
            <a:br>
              <a:rPr lang="nl-NL" sz="2000" dirty="0"/>
            </a:br>
            <a:br>
              <a:rPr lang="nl-NL" sz="2000" dirty="0"/>
            </a:br>
            <a:br>
              <a:rPr lang="nl-NL" sz="2000" dirty="0"/>
            </a:br>
            <a:br>
              <a:rPr lang="nl-NL" sz="2000" dirty="0"/>
            </a:br>
            <a:endParaRPr lang="nl-NL" sz="2000" dirty="0"/>
          </a:p>
        </p:txBody>
      </p:sp>
    </p:spTree>
    <p:extLst>
      <p:ext uri="{BB962C8B-B14F-4D97-AF65-F5344CB8AC3E}">
        <p14:creationId xmlns:p14="http://schemas.microsoft.com/office/powerpoint/2010/main" val="409682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A9E7A-C2A7-0B04-D451-168BB1109244}"/>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7D5B138-FD2D-7311-7741-A56ADAA85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 name="Titel 1">
            <a:extLst>
              <a:ext uri="{FF2B5EF4-FFF2-40B4-BE49-F238E27FC236}">
                <a16:creationId xmlns:a16="http://schemas.microsoft.com/office/drawing/2014/main" id="{C572633E-E6D7-CAFB-2DFC-80F92CC39EFB}"/>
              </a:ext>
            </a:extLst>
          </p:cNvPr>
          <p:cNvSpPr>
            <a:spLocks noGrp="1"/>
          </p:cNvSpPr>
          <p:nvPr>
            <p:ph type="ctrTitle"/>
          </p:nvPr>
        </p:nvSpPr>
        <p:spPr>
          <a:xfrm>
            <a:off x="6578167" y="81579"/>
            <a:ext cx="5613831" cy="6775785"/>
          </a:xfrm>
        </p:spPr>
        <p:txBody>
          <a:bodyPr anchor="t">
            <a:noAutofit/>
          </a:bodyPr>
          <a:lstStyle/>
          <a:p>
            <a:pPr algn="l">
              <a:lnSpc>
                <a:spcPct val="107000"/>
              </a:lnSpc>
            </a:pPr>
            <a:r>
              <a:rPr lang="nl-NL" sz="2000" b="1" i="1" kern="100" dirty="0">
                <a:effectLst/>
                <a:ea typeface="Aptos" panose="020B0004020202020204" pitchFamily="34" charset="0"/>
                <a:cs typeface="Times New Roman" panose="02020603050405020304" pitchFamily="18" charset="0"/>
              </a:rPr>
              <a:t>Strijdigheid met natuurbeschermingsdoelen Natura-2000</a:t>
            </a:r>
            <a:br>
              <a:rPr lang="nl-NL" sz="2000" b="1" i="1" kern="100" dirty="0">
                <a:effectLst/>
                <a:ea typeface="Aptos" panose="020B0004020202020204" pitchFamily="34" charset="0"/>
                <a:cs typeface="Times New Roman" panose="02020603050405020304" pitchFamily="18" charset="0"/>
              </a:rPr>
            </a:br>
            <a:br>
              <a:rPr lang="nl-NL" sz="2000" b="1" i="1"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Ook de directe omgeving (</a:t>
            </a:r>
            <a:r>
              <a:rPr lang="nl-NL" sz="2000" b="1" kern="100" dirty="0">
                <a:effectLst/>
                <a:ea typeface="Aptos" panose="020B0004020202020204" pitchFamily="34" charset="0"/>
                <a:cs typeface="Times New Roman" panose="02020603050405020304" pitchFamily="18" charset="0"/>
              </a:rPr>
              <a:t>overgangsgebied Natura 2000</a:t>
            </a:r>
            <a:r>
              <a:rPr lang="nl-NL" sz="2000" kern="100" dirty="0">
                <a:effectLst/>
                <a:ea typeface="Aptos" panose="020B0004020202020204" pitchFamily="34" charset="0"/>
                <a:cs typeface="Times New Roman" panose="02020603050405020304" pitchFamily="18" charset="0"/>
              </a:rPr>
              <a:t>) moet zodanig ingericht zijn dat </a:t>
            </a:r>
            <a:r>
              <a:rPr lang="nl-NL" sz="2000" kern="100" dirty="0">
                <a:ea typeface="Aptos" panose="020B0004020202020204" pitchFamily="34" charset="0"/>
                <a:cs typeface="Times New Roman" panose="02020603050405020304" pitchFamily="18" charset="0"/>
              </a:rPr>
              <a:t>natuurbeschermingsdoelen gehaald kunnen worden. </a:t>
            </a:r>
            <a:r>
              <a:rPr lang="nl-NL" sz="2000" kern="100" dirty="0">
                <a:effectLst/>
                <a:ea typeface="Aptos" panose="020B0004020202020204" pitchFamily="34" charset="0"/>
                <a:cs typeface="Times New Roman" panose="02020603050405020304" pitchFamily="18" charset="0"/>
              </a:rPr>
              <a:t> </a:t>
            </a:r>
            <a:br>
              <a:rPr lang="nl-NL" sz="2000" kern="100" dirty="0">
                <a:effectLst/>
                <a:ea typeface="Aptos" panose="020B0004020202020204" pitchFamily="34" charset="0"/>
                <a:cs typeface="Times New Roman" panose="02020603050405020304" pitchFamily="18" charset="0"/>
              </a:rPr>
            </a:br>
            <a:br>
              <a:rPr lang="nl-NL" sz="2000" dirty="0"/>
            </a:br>
            <a:r>
              <a:rPr lang="nl-NL" sz="2000" dirty="0"/>
              <a:t>‘t  </a:t>
            </a:r>
            <a:r>
              <a:rPr lang="nl-NL" sz="2000" dirty="0" err="1"/>
              <a:t>Hanik</a:t>
            </a:r>
            <a:r>
              <a:rPr lang="nl-NL" sz="2000" dirty="0"/>
              <a:t> ligt in een belangrijke vogeltrekroute (oranje),</a:t>
            </a:r>
            <a:br>
              <a:rPr lang="nl-NL" sz="2000" dirty="0"/>
            </a:br>
            <a:r>
              <a:rPr lang="nl-NL" sz="2000" dirty="0"/>
              <a:t> foerageergebied en broedplaats</a:t>
            </a:r>
            <a:br>
              <a:rPr lang="nl-NL" sz="2000" dirty="0"/>
            </a:br>
            <a:r>
              <a:rPr lang="nl-NL" sz="2000" dirty="0"/>
              <a:t>(Straelens Schuitwater). </a:t>
            </a:r>
            <a:br>
              <a:rPr lang="nl-NL" sz="2000" dirty="0"/>
            </a:br>
            <a:br>
              <a:rPr lang="nl-NL" sz="2000" dirty="0"/>
            </a:br>
            <a:r>
              <a:rPr lang="nl-NL" sz="2000" dirty="0"/>
              <a:t>- Kraanvogels en andere trekvogels</a:t>
            </a:r>
            <a:br>
              <a:rPr lang="nl-NL" sz="2000" dirty="0"/>
            </a:br>
            <a:r>
              <a:rPr lang="nl-NL" sz="2000" dirty="0"/>
              <a:t>- Zangvogels</a:t>
            </a:r>
            <a:br>
              <a:rPr lang="nl-NL" sz="2000" dirty="0"/>
            </a:br>
            <a:r>
              <a:rPr lang="nl-NL" sz="2000" dirty="0"/>
              <a:t>- Vogels van de rode lijst (havik, rode wouw) </a:t>
            </a:r>
            <a:br>
              <a:rPr lang="nl-NL" sz="2000" dirty="0"/>
            </a:br>
            <a:r>
              <a:rPr lang="nl-NL" sz="2000" dirty="0"/>
              <a:t>- Andere </a:t>
            </a:r>
            <a:r>
              <a:rPr lang="nl-NL" sz="2000" b="1" dirty="0"/>
              <a:t>beschermde en zeldzame vogelsoorten </a:t>
            </a:r>
            <a:br>
              <a:rPr lang="nl-NL" sz="2000" dirty="0"/>
            </a:br>
            <a:r>
              <a:rPr lang="nl-NL" sz="2000" dirty="0"/>
              <a:t>Zij vallen ten prooi aan de reusachtige ronddraaiende wieken</a:t>
            </a:r>
            <a:br>
              <a:rPr lang="nl-NL" sz="2000" dirty="0"/>
            </a:br>
            <a:br>
              <a:rPr lang="nl-NL" sz="2000" dirty="0"/>
            </a:br>
            <a:r>
              <a:rPr lang="nl-NL" sz="2000" dirty="0">
                <a:effectLst/>
                <a:ea typeface="Aptos" panose="020B0004020202020204" pitchFamily="34" charset="0"/>
                <a:cs typeface="Times New Roman" panose="02020603050405020304" pitchFamily="18" charset="0"/>
              </a:rPr>
              <a:t>Zeer </a:t>
            </a:r>
            <a:r>
              <a:rPr lang="nl-NL" sz="2000" b="1" dirty="0">
                <a:effectLst/>
                <a:ea typeface="Aptos" panose="020B0004020202020204" pitchFamily="34" charset="0"/>
                <a:cs typeface="Times New Roman" panose="02020603050405020304" pitchFamily="18" charset="0"/>
              </a:rPr>
              <a:t>zeldzame vleermuizen </a:t>
            </a:r>
            <a:r>
              <a:rPr lang="nl-NL" sz="2000" dirty="0">
                <a:effectLst/>
                <a:ea typeface="Aptos" panose="020B0004020202020204" pitchFamily="34" charset="0"/>
                <a:cs typeface="Times New Roman" panose="02020603050405020304" pitchFamily="18" charset="0"/>
              </a:rPr>
              <a:t>die in het gebied voorkomen worden eveneens geraakt en verstoord</a:t>
            </a:r>
            <a:br>
              <a:rPr lang="nl-NL" sz="2000" dirty="0"/>
            </a:br>
            <a:br>
              <a:rPr lang="nl-NL" sz="2000" dirty="0"/>
            </a:br>
            <a:br>
              <a:rPr lang="nl-NL" sz="2000" dirty="0"/>
            </a:br>
            <a:br>
              <a:rPr lang="nl-NL" sz="2000" dirty="0"/>
            </a:br>
            <a:r>
              <a:rPr lang="nl-NL" sz="2000" dirty="0"/>
              <a:t> </a:t>
            </a: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8BA04F4A-F19D-5929-0F50-468B27A24E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1" name="Rectangle 20">
            <a:extLst>
              <a:ext uri="{FF2B5EF4-FFF2-40B4-BE49-F238E27FC236}">
                <a16:creationId xmlns:a16="http://schemas.microsoft.com/office/drawing/2014/main" id="{C59433FA-07F6-B38D-6CE5-8E3CDF88B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nvGrpSpPr>
          <p:cNvPr id="23" name="Group 22">
            <a:extLst>
              <a:ext uri="{FF2B5EF4-FFF2-40B4-BE49-F238E27FC236}">
                <a16:creationId xmlns:a16="http://schemas.microsoft.com/office/drawing/2014/main" id="{EC043E61-1706-51B6-0D2D-9F5B2AFFB7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25ED2CEB-56DF-BDFA-6A4F-60F1FBC59D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5" name="Rectangle 24">
              <a:extLst>
                <a:ext uri="{FF2B5EF4-FFF2-40B4-BE49-F238E27FC236}">
                  <a16:creationId xmlns:a16="http://schemas.microsoft.com/office/drawing/2014/main" id="{3B5106B6-178F-6B46-08C0-6F29D16256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6" name="Rectangle 25">
              <a:extLst>
                <a:ext uri="{FF2B5EF4-FFF2-40B4-BE49-F238E27FC236}">
                  <a16:creationId xmlns:a16="http://schemas.microsoft.com/office/drawing/2014/main" id="{0430CC3D-0D0C-CDB4-DCFA-45D62E307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pic>
        <p:nvPicPr>
          <p:cNvPr id="12" name="Picture 3">
            <a:extLst>
              <a:ext uri="{FF2B5EF4-FFF2-40B4-BE49-F238E27FC236}">
                <a16:creationId xmlns:a16="http://schemas.microsoft.com/office/drawing/2014/main" id="{43A2129E-AF42-F96E-9AF4-4FB97DE09811}"/>
              </a:ext>
            </a:extLst>
          </p:cNvPr>
          <p:cNvPicPr>
            <a:picLocks noChangeAspect="1" noChangeArrowheads="1"/>
          </p:cNvPicPr>
          <p:nvPr/>
        </p:nvPicPr>
        <p:blipFill>
          <a:blip r:embed="rId2"/>
          <a:srcRect b="12334"/>
          <a:stretch>
            <a:fillRect/>
          </a:stretch>
        </p:blipFill>
        <p:spPr bwMode="auto">
          <a:xfrm>
            <a:off x="2993743" y="1450108"/>
            <a:ext cx="3418786" cy="3583710"/>
          </a:xfrm>
          <a:prstGeom prst="rect">
            <a:avLst/>
          </a:prstGeom>
          <a:noFill/>
          <a:ln w="9525">
            <a:noFill/>
            <a:miter lim="800000"/>
            <a:headEnd/>
            <a:tailEnd/>
          </a:ln>
          <a:effectLst/>
        </p:spPr>
      </p:pic>
      <p:sp>
        <p:nvSpPr>
          <p:cNvPr id="3" name="Ondertitel 2">
            <a:extLst>
              <a:ext uri="{FF2B5EF4-FFF2-40B4-BE49-F238E27FC236}">
                <a16:creationId xmlns:a16="http://schemas.microsoft.com/office/drawing/2014/main" id="{675ABA11-2BF5-70A0-5D09-358D4584DC97}"/>
              </a:ext>
            </a:extLst>
          </p:cNvPr>
          <p:cNvSpPr>
            <a:spLocks noGrp="1"/>
          </p:cNvSpPr>
          <p:nvPr>
            <p:ph type="subTitle" idx="1"/>
          </p:nvPr>
        </p:nvSpPr>
        <p:spPr>
          <a:xfrm>
            <a:off x="858001" y="5107708"/>
            <a:ext cx="4882310" cy="782844"/>
          </a:xfrm>
        </p:spPr>
        <p:txBody>
          <a:bodyPr anchor="b">
            <a:normAutofit/>
          </a:bodyPr>
          <a:lstStyle/>
          <a:p>
            <a:pPr algn="l"/>
            <a:r>
              <a:rPr lang="nl-NL" sz="4400" dirty="0"/>
              <a:t>Vogelbescherming </a:t>
            </a:r>
            <a:endParaRPr lang="nl-NL" sz="2000" dirty="0"/>
          </a:p>
        </p:txBody>
      </p:sp>
      <p:pic>
        <p:nvPicPr>
          <p:cNvPr id="8" name="Afbeelding 7">
            <a:extLst>
              <a:ext uri="{FF2B5EF4-FFF2-40B4-BE49-F238E27FC236}">
                <a16:creationId xmlns:a16="http://schemas.microsoft.com/office/drawing/2014/main" id="{90E7FC26-09E4-341D-C7DD-69382DE0840D}"/>
              </a:ext>
            </a:extLst>
          </p:cNvPr>
          <p:cNvPicPr>
            <a:picLocks noChangeAspect="1"/>
          </p:cNvPicPr>
          <p:nvPr/>
        </p:nvPicPr>
        <p:blipFill>
          <a:blip r:embed="rId3"/>
          <a:stretch>
            <a:fillRect/>
          </a:stretch>
        </p:blipFill>
        <p:spPr>
          <a:xfrm>
            <a:off x="563674" y="602541"/>
            <a:ext cx="3358893" cy="2192049"/>
          </a:xfrm>
          <a:prstGeom prst="rect">
            <a:avLst/>
          </a:prstGeom>
        </p:spPr>
      </p:pic>
    </p:spTree>
    <p:extLst>
      <p:ext uri="{BB962C8B-B14F-4D97-AF65-F5344CB8AC3E}">
        <p14:creationId xmlns:p14="http://schemas.microsoft.com/office/powerpoint/2010/main" val="2801581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B4C5E4-38E8-0DFB-EAC4-E94705F9A512}"/>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47C530A8-E325-9A49-764B-0B6193222B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 name="Titel 1">
            <a:extLst>
              <a:ext uri="{FF2B5EF4-FFF2-40B4-BE49-F238E27FC236}">
                <a16:creationId xmlns:a16="http://schemas.microsoft.com/office/drawing/2014/main" id="{EB664DCC-84B1-7886-1086-AFEBEA894DB0}"/>
              </a:ext>
            </a:extLst>
          </p:cNvPr>
          <p:cNvSpPr>
            <a:spLocks noGrp="1"/>
          </p:cNvSpPr>
          <p:nvPr>
            <p:ph type="ctrTitle"/>
          </p:nvPr>
        </p:nvSpPr>
        <p:spPr>
          <a:xfrm>
            <a:off x="7061311" y="583403"/>
            <a:ext cx="4346646" cy="4164627"/>
          </a:xfrm>
        </p:spPr>
        <p:txBody>
          <a:bodyPr anchor="t">
            <a:noAutofit/>
          </a:bodyPr>
          <a:lstStyle/>
          <a:p>
            <a:pPr algn="l">
              <a:lnSpc>
                <a:spcPct val="107000"/>
              </a:lnSpc>
            </a:pPr>
            <a:r>
              <a:rPr lang="nl-NL" sz="2000" b="1" i="1" kern="100" dirty="0">
                <a:effectLst/>
                <a:ea typeface="Aptos" panose="020B0004020202020204" pitchFamily="34" charset="0"/>
                <a:cs typeface="Times New Roman" panose="02020603050405020304" pitchFamily="18" charset="0"/>
              </a:rPr>
              <a:t>Afstand tot bebouwing te klein</a:t>
            </a: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In het Beleidskader nieuwe energie stelt de gemeente Venlo dat de afstand tot de naastgelegen bebouwing ten minste 5x de tiphoogte van de turbines moet bedragen. </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Het gebied is zo klein en er is zoveel bebouwing dat het nergens mogelijk is om windturbines te plaatsen. </a:t>
            </a:r>
            <a:br>
              <a:rPr lang="nl-NL" sz="2000" kern="100" dirty="0">
                <a:effectLst/>
                <a:ea typeface="Aptos" panose="020B0004020202020204" pitchFamily="34" charset="0"/>
                <a:cs typeface="Times New Roman" panose="02020603050405020304" pitchFamily="18" charset="0"/>
              </a:rPr>
            </a:br>
            <a:br>
              <a:rPr lang="nl-NL" sz="2000" kern="100" dirty="0">
                <a:effectLst/>
                <a:ea typeface="Aptos" panose="020B0004020202020204" pitchFamily="34" charset="0"/>
                <a:cs typeface="Times New Roman" panose="02020603050405020304" pitchFamily="18" charset="0"/>
              </a:rPr>
            </a:br>
            <a:r>
              <a:rPr lang="nl-NL" sz="2000" kern="100" dirty="0">
                <a:effectLst/>
                <a:ea typeface="Aptos" panose="020B0004020202020204" pitchFamily="34" charset="0"/>
                <a:cs typeface="Times New Roman" panose="02020603050405020304" pitchFamily="18" charset="0"/>
              </a:rPr>
              <a:t>Ook als ‘slechts’ 2-maal de tiphoogte van een windturbine gehanteerd wordt (</a:t>
            </a:r>
            <a:r>
              <a:rPr lang="nl-NL" sz="2000" kern="100" dirty="0">
                <a:ea typeface="Aptos" panose="020B0004020202020204" pitchFamily="34" charset="0"/>
                <a:cs typeface="Times New Roman" panose="02020603050405020304" pitchFamily="18" charset="0"/>
              </a:rPr>
              <a:t>wellicht de </a:t>
            </a:r>
            <a:r>
              <a:rPr lang="nl-NL" sz="2000" kern="100" dirty="0">
                <a:effectLst/>
                <a:ea typeface="Aptos" panose="020B0004020202020204" pitchFamily="34" charset="0"/>
                <a:cs typeface="Times New Roman" panose="02020603050405020304" pitchFamily="18" charset="0"/>
              </a:rPr>
              <a:t>nieuwe wettelijke norm) is het niet </a:t>
            </a:r>
            <a:r>
              <a:rPr lang="nl-NL" sz="2000" kern="100" dirty="0">
                <a:ea typeface="Aptos" panose="020B0004020202020204" pitchFamily="34" charset="0"/>
                <a:cs typeface="Times New Roman" panose="02020603050405020304" pitchFamily="18" charset="0"/>
              </a:rPr>
              <a:t>mogelijk</a:t>
            </a:r>
            <a:r>
              <a:rPr lang="nl-NL" sz="2000" kern="100" dirty="0">
                <a:effectLst/>
                <a:ea typeface="Aptos" panose="020B0004020202020204" pitchFamily="34" charset="0"/>
                <a:cs typeface="Times New Roman" panose="02020603050405020304" pitchFamily="18" charset="0"/>
              </a:rPr>
              <a:t> om locaties voor de windturbines te vinden. </a:t>
            </a:r>
            <a:br>
              <a:rPr lang="nl-NL" sz="2000" kern="100" dirty="0">
                <a:effectLst/>
                <a:ea typeface="Aptos" panose="020B0004020202020204" pitchFamily="34" charset="0"/>
                <a:cs typeface="Times New Roman" panose="02020603050405020304" pitchFamily="18" charset="0"/>
              </a:rPr>
            </a:br>
            <a:br>
              <a:rPr lang="nl-NL" sz="2000" dirty="0"/>
            </a:b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0A691561-E4DE-CD51-5C78-8D85942B2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1" name="Rectangle 20">
            <a:extLst>
              <a:ext uri="{FF2B5EF4-FFF2-40B4-BE49-F238E27FC236}">
                <a16:creationId xmlns:a16="http://schemas.microsoft.com/office/drawing/2014/main" id="{214F711F-A461-9296-3282-2E876761C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nvGrpSpPr>
          <p:cNvPr id="23" name="Group 22">
            <a:extLst>
              <a:ext uri="{FF2B5EF4-FFF2-40B4-BE49-F238E27FC236}">
                <a16:creationId xmlns:a16="http://schemas.microsoft.com/office/drawing/2014/main" id="{EAA4589D-C0F1-751A-68E9-11A850E5AB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0DF3EF84-1205-2A77-7652-97CF409C5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5" name="Rectangle 24">
              <a:extLst>
                <a:ext uri="{FF2B5EF4-FFF2-40B4-BE49-F238E27FC236}">
                  <a16:creationId xmlns:a16="http://schemas.microsoft.com/office/drawing/2014/main" id="{3D2BC4A2-3606-4B29-1503-03F1ED150C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sp>
          <p:nvSpPr>
            <p:cNvPr id="26" name="Rectangle 25">
              <a:extLst>
                <a:ext uri="{FF2B5EF4-FFF2-40B4-BE49-F238E27FC236}">
                  <a16:creationId xmlns:a16="http://schemas.microsoft.com/office/drawing/2014/main" id="{7D7E33C3-6BEF-9CAE-D6FB-22CCE102B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a:ea typeface="+mn-ea"/>
                <a:cs typeface="+mn-cs"/>
              </a:endParaRPr>
            </a:p>
          </p:txBody>
        </p:sp>
      </p:grpSp>
      <p:sp>
        <p:nvSpPr>
          <p:cNvPr id="3" name="Ondertitel 2">
            <a:extLst>
              <a:ext uri="{FF2B5EF4-FFF2-40B4-BE49-F238E27FC236}">
                <a16:creationId xmlns:a16="http://schemas.microsoft.com/office/drawing/2014/main" id="{FE12C376-EB8E-CBE1-55C1-F4B353366A04}"/>
              </a:ext>
            </a:extLst>
          </p:cNvPr>
          <p:cNvSpPr>
            <a:spLocks noGrp="1"/>
          </p:cNvSpPr>
          <p:nvPr>
            <p:ph type="subTitle" idx="1"/>
          </p:nvPr>
        </p:nvSpPr>
        <p:spPr>
          <a:xfrm>
            <a:off x="496822" y="4516792"/>
            <a:ext cx="5796687" cy="1709849"/>
          </a:xfrm>
        </p:spPr>
        <p:txBody>
          <a:bodyPr anchor="b">
            <a:normAutofit/>
          </a:bodyPr>
          <a:lstStyle/>
          <a:p>
            <a:pPr algn="l"/>
            <a:r>
              <a:rPr lang="nl-NL" sz="3200" dirty="0"/>
              <a:t>Windturbines in ‘t </a:t>
            </a:r>
            <a:r>
              <a:rPr lang="nl-NL" sz="3200" dirty="0" err="1"/>
              <a:t>Hanik</a:t>
            </a:r>
            <a:r>
              <a:rPr lang="nl-NL" sz="3200" dirty="0"/>
              <a:t>, </a:t>
            </a:r>
          </a:p>
          <a:p>
            <a:pPr algn="l"/>
            <a:r>
              <a:rPr lang="nl-NL" sz="3200" dirty="0"/>
              <a:t>maar waar dan?</a:t>
            </a:r>
          </a:p>
        </p:txBody>
      </p:sp>
      <p:pic>
        <p:nvPicPr>
          <p:cNvPr id="12" name="Picture 3"/>
          <p:cNvPicPr>
            <a:picLocks noChangeAspect="1" noChangeArrowheads="1"/>
          </p:cNvPicPr>
          <p:nvPr/>
        </p:nvPicPr>
        <p:blipFill>
          <a:blip r:embed="rId2"/>
          <a:srcRect/>
          <a:stretch>
            <a:fillRect/>
          </a:stretch>
        </p:blipFill>
        <p:spPr bwMode="auto">
          <a:xfrm>
            <a:off x="1686651" y="329933"/>
            <a:ext cx="3459281" cy="4654670"/>
          </a:xfrm>
          <a:prstGeom prst="rect">
            <a:avLst/>
          </a:prstGeom>
          <a:noFill/>
          <a:ln w="9525">
            <a:noFill/>
            <a:miter lim="800000"/>
            <a:headEnd/>
            <a:tailEnd/>
          </a:ln>
          <a:effectLst/>
        </p:spPr>
      </p:pic>
    </p:spTree>
    <p:extLst>
      <p:ext uri="{BB962C8B-B14F-4D97-AF65-F5344CB8AC3E}">
        <p14:creationId xmlns:p14="http://schemas.microsoft.com/office/powerpoint/2010/main" val="3548834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CB2A94-15F8-6071-C4FD-DCB506C1A14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E3F8A17-EE9B-951E-0D9E-079CD4570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42504A-B0D3-8F4F-C1C6-3B2B5A11F52E}"/>
              </a:ext>
            </a:extLst>
          </p:cNvPr>
          <p:cNvSpPr>
            <a:spLocks noGrp="1"/>
          </p:cNvSpPr>
          <p:nvPr>
            <p:ph type="ctrTitle"/>
          </p:nvPr>
        </p:nvSpPr>
        <p:spPr>
          <a:xfrm>
            <a:off x="6730472" y="607536"/>
            <a:ext cx="4730008" cy="2387600"/>
          </a:xfrm>
        </p:spPr>
        <p:txBody>
          <a:bodyPr anchor="t">
            <a:noAutofit/>
          </a:bodyPr>
          <a:lstStyle/>
          <a:p>
            <a:pPr algn="l"/>
            <a:br>
              <a:rPr lang="nl-NL" sz="2000" dirty="0">
                <a:highlight>
                  <a:srgbClr val="FFFF00"/>
                </a:highlight>
              </a:rPr>
            </a:br>
            <a:br>
              <a:rPr lang="nl-NL" sz="2000" b="1" dirty="0"/>
            </a:br>
            <a:br>
              <a:rPr lang="nl-NL" sz="2000" dirty="0"/>
            </a:br>
            <a:br>
              <a:rPr lang="nl-NL" sz="2000" dirty="0"/>
            </a:br>
            <a:r>
              <a:rPr lang="nl-NL" sz="2000" dirty="0"/>
              <a:t>De energieopbrengst van windmolens op land is onbetrouwbaar en onvoldoende omdat het niet altijd voldoende waait (Essent)</a:t>
            </a:r>
            <a:br>
              <a:rPr lang="nl-NL" sz="2000" dirty="0"/>
            </a:br>
            <a:br>
              <a:rPr lang="nl-NL" sz="2000" dirty="0"/>
            </a:br>
            <a:r>
              <a:rPr lang="nl-NL" sz="2000" dirty="0"/>
              <a:t>Daarbij bevinden ons in het meest windluwe gebied van Nederland (KNMI)</a:t>
            </a:r>
            <a:br>
              <a:rPr lang="nl-NL" sz="2000" dirty="0"/>
            </a:br>
            <a:br>
              <a:rPr lang="nl-NL" sz="2000" dirty="0"/>
            </a:br>
            <a:r>
              <a:rPr lang="nl-NL" sz="2000" dirty="0"/>
              <a:t>Arcen is zelfs de meest windluwe plaats van het land </a:t>
            </a:r>
            <a:br>
              <a:rPr lang="nl-NL" sz="2000" dirty="0"/>
            </a:br>
            <a:br>
              <a:rPr lang="nl-NL" sz="2000" dirty="0"/>
            </a:br>
            <a:r>
              <a:rPr lang="nl-NL" sz="2000" dirty="0"/>
              <a:t>Er is een tendens naar meer  windmolens op zee </a:t>
            </a:r>
            <a:r>
              <a:rPr lang="nl-NL" sz="2000" dirty="0" err="1"/>
              <a:t>ipv</a:t>
            </a:r>
            <a:r>
              <a:rPr lang="nl-NL" sz="2000" dirty="0"/>
              <a:t> op het land</a:t>
            </a:r>
            <a:br>
              <a:rPr lang="nl-NL" sz="2000" dirty="0"/>
            </a:br>
            <a:br>
              <a:rPr lang="nl-NL" sz="2000" b="1" dirty="0"/>
            </a:br>
            <a:br>
              <a:rPr lang="nl-NL" sz="2000" dirty="0"/>
            </a:br>
            <a:br>
              <a:rPr lang="nl-NL" sz="2000" dirty="0"/>
            </a:br>
            <a:br>
              <a:rPr lang="nl-NL" sz="2000" dirty="0"/>
            </a:br>
            <a:br>
              <a:rPr lang="nl-NL" sz="2000" dirty="0"/>
            </a:br>
            <a:br>
              <a:rPr lang="nl-NL" sz="2000" dirty="0"/>
            </a:br>
            <a:br>
              <a:rPr lang="nl-NL" sz="2000" dirty="0"/>
            </a:br>
            <a:endParaRPr lang="nl-NL" sz="2000" dirty="0"/>
          </a:p>
        </p:txBody>
      </p:sp>
      <p:sp>
        <p:nvSpPr>
          <p:cNvPr id="19" name="Rectangle 18">
            <a:extLst>
              <a:ext uri="{FF2B5EF4-FFF2-40B4-BE49-F238E27FC236}">
                <a16:creationId xmlns:a16="http://schemas.microsoft.com/office/drawing/2014/main" id="{55759BF6-69BB-F4CD-4CFA-FBA865D141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C4E4701-D5A6-98C7-164E-AA5629741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DD102488-ABE2-E88F-C707-6D13E70871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8C765718-CD4B-3688-4CDE-2BCFE3143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F1CD4E6-AD1D-487A-9036-F39FCEDB4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6C1C0A8-8A2C-E371-47D6-9691A34BA8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ndertitel 2">
            <a:extLst>
              <a:ext uri="{FF2B5EF4-FFF2-40B4-BE49-F238E27FC236}">
                <a16:creationId xmlns:a16="http://schemas.microsoft.com/office/drawing/2014/main" id="{CD0FCB91-5331-130F-32B4-6AFDD6F24197}"/>
              </a:ext>
            </a:extLst>
          </p:cNvPr>
          <p:cNvSpPr>
            <a:spLocks noGrp="1"/>
          </p:cNvSpPr>
          <p:nvPr>
            <p:ph type="subTitle" idx="1"/>
          </p:nvPr>
        </p:nvSpPr>
        <p:spPr>
          <a:xfrm>
            <a:off x="747164" y="4105852"/>
            <a:ext cx="5759025" cy="1709849"/>
          </a:xfrm>
        </p:spPr>
        <p:txBody>
          <a:bodyPr anchor="b">
            <a:normAutofit/>
          </a:bodyPr>
          <a:lstStyle/>
          <a:p>
            <a:pPr algn="l"/>
            <a:r>
              <a:rPr lang="nl-NL" sz="4400" dirty="0"/>
              <a:t>Is er wel genoeg wind?</a:t>
            </a:r>
            <a:endParaRPr lang="nl-NL" sz="2000" dirty="0"/>
          </a:p>
        </p:txBody>
      </p:sp>
      <p:pic>
        <p:nvPicPr>
          <p:cNvPr id="12" name="Afbeelding 11">
            <a:extLst>
              <a:ext uri="{FF2B5EF4-FFF2-40B4-BE49-F238E27FC236}">
                <a16:creationId xmlns:a16="http://schemas.microsoft.com/office/drawing/2014/main" id="{DAE29D17-863D-00A2-3BDB-6C0BC4BCB2FA}"/>
              </a:ext>
            </a:extLst>
          </p:cNvPr>
          <p:cNvPicPr>
            <a:picLocks noChangeAspect="1"/>
          </p:cNvPicPr>
          <p:nvPr/>
        </p:nvPicPr>
        <p:blipFill>
          <a:blip r:embed="rId3"/>
          <a:stretch>
            <a:fillRect/>
          </a:stretch>
        </p:blipFill>
        <p:spPr>
          <a:xfrm>
            <a:off x="496822" y="607536"/>
            <a:ext cx="5943119" cy="4598638"/>
          </a:xfrm>
          <a:prstGeom prst="rect">
            <a:avLst/>
          </a:prstGeom>
        </p:spPr>
      </p:pic>
    </p:spTree>
    <p:extLst>
      <p:ext uri="{BB962C8B-B14F-4D97-AF65-F5344CB8AC3E}">
        <p14:creationId xmlns:p14="http://schemas.microsoft.com/office/powerpoint/2010/main" val="26087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8DCFF0-A815-DCC4-B007-69CC0357E48D}"/>
            </a:ext>
          </a:extLst>
        </p:cNvPr>
        <p:cNvGrpSpPr/>
        <p:nvPr/>
      </p:nvGrpSpPr>
      <p:grpSpPr>
        <a:xfrm>
          <a:off x="0" y="0"/>
          <a:ext cx="0" cy="0"/>
          <a:chOff x="0" y="0"/>
          <a:chExt cx="0" cy="0"/>
        </a:xfrm>
      </p:grpSpPr>
      <p:pic>
        <p:nvPicPr>
          <p:cNvPr id="9" name="Afbeelding 8" descr="Afbeelding met hemel, buitenshuis, windmolen, water&#10;&#10;Automatisch gegenereerde beschrijving">
            <a:extLst>
              <a:ext uri="{FF2B5EF4-FFF2-40B4-BE49-F238E27FC236}">
                <a16:creationId xmlns:a16="http://schemas.microsoft.com/office/drawing/2014/main" id="{20C7101E-A9D3-B72A-554D-2DDFD63E9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502" y="559972"/>
            <a:ext cx="5407092" cy="3834868"/>
          </a:xfrm>
          <a:prstGeom prst="rect">
            <a:avLst/>
          </a:prstGeom>
        </p:spPr>
      </p:pic>
      <p:sp useBgFill="1">
        <p:nvSpPr>
          <p:cNvPr id="17" name="Rectangle 16">
            <a:extLst>
              <a:ext uri="{FF2B5EF4-FFF2-40B4-BE49-F238E27FC236}">
                <a16:creationId xmlns:a16="http://schemas.microsoft.com/office/drawing/2014/main" id="{F9ABC429-4ABD-31DD-8A43-0B77E02256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99D2BE2-1EFC-77BA-818B-EF3AC1FE49F7}"/>
              </a:ext>
            </a:extLst>
          </p:cNvPr>
          <p:cNvSpPr>
            <a:spLocks noGrp="1"/>
          </p:cNvSpPr>
          <p:nvPr>
            <p:ph type="ctrTitle"/>
          </p:nvPr>
        </p:nvSpPr>
        <p:spPr>
          <a:xfrm>
            <a:off x="6837319" y="1012825"/>
            <a:ext cx="4036334" cy="2387600"/>
          </a:xfrm>
        </p:spPr>
        <p:txBody>
          <a:bodyPr anchor="t">
            <a:normAutofit/>
          </a:bodyPr>
          <a:lstStyle/>
          <a:p>
            <a:pPr algn="l"/>
            <a:br>
              <a:rPr lang="nl-NL" sz="2400" dirty="0"/>
            </a:br>
            <a:endParaRPr lang="nl-NL" sz="2400" dirty="0"/>
          </a:p>
        </p:txBody>
      </p:sp>
      <p:sp>
        <p:nvSpPr>
          <p:cNvPr id="19" name="Rectangle 18">
            <a:extLst>
              <a:ext uri="{FF2B5EF4-FFF2-40B4-BE49-F238E27FC236}">
                <a16:creationId xmlns:a16="http://schemas.microsoft.com/office/drawing/2014/main" id="{1EBAA9C7-F01A-A9FC-93EA-406C5EC637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51C780B-BF57-27FC-0E25-D16A729B0D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824"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8CEAC1C0-C92A-E0C0-5064-0D7720B52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6048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C59B03AF-60C2-A558-A1EA-B5E3CA6F2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A8ECEDC-69B9-9FC3-FD9F-80D9502284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B094CD1-2706-27D6-4A84-DD52D86DCA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Ondertitel 2">
            <a:extLst>
              <a:ext uri="{FF2B5EF4-FFF2-40B4-BE49-F238E27FC236}">
                <a16:creationId xmlns:a16="http://schemas.microsoft.com/office/drawing/2014/main" id="{71E9FEC5-CD23-3164-8534-C469E5B000B7}"/>
              </a:ext>
            </a:extLst>
          </p:cNvPr>
          <p:cNvSpPr>
            <a:spLocks noGrp="1"/>
          </p:cNvSpPr>
          <p:nvPr>
            <p:ph type="subTitle" idx="1"/>
          </p:nvPr>
        </p:nvSpPr>
        <p:spPr>
          <a:xfrm>
            <a:off x="910707" y="3590880"/>
            <a:ext cx="4882310" cy="1709849"/>
          </a:xfrm>
        </p:spPr>
        <p:txBody>
          <a:bodyPr anchor="b">
            <a:normAutofit/>
          </a:bodyPr>
          <a:lstStyle/>
          <a:p>
            <a:pPr algn="l"/>
            <a:r>
              <a:rPr lang="nl-NL" sz="4400" dirty="0"/>
              <a:t>Planschade</a:t>
            </a:r>
            <a:endParaRPr lang="nl-NL" sz="2000" dirty="0"/>
          </a:p>
        </p:txBody>
      </p:sp>
      <p:sp>
        <p:nvSpPr>
          <p:cNvPr id="7" name="Titel 1">
            <a:extLst>
              <a:ext uri="{FF2B5EF4-FFF2-40B4-BE49-F238E27FC236}">
                <a16:creationId xmlns:a16="http://schemas.microsoft.com/office/drawing/2014/main" id="{7288A79D-B41D-9018-9E23-E5876927DE8F}"/>
              </a:ext>
            </a:extLst>
          </p:cNvPr>
          <p:cNvSpPr txBox="1">
            <a:spLocks/>
          </p:cNvSpPr>
          <p:nvPr/>
        </p:nvSpPr>
        <p:spPr>
          <a:xfrm>
            <a:off x="6709103" y="500564"/>
            <a:ext cx="5684101" cy="60170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nl-NL" sz="2000" b="1" dirty="0"/>
              <a:t>Enorme planschade bij komst windmolens </a:t>
            </a:r>
          </a:p>
          <a:p>
            <a:pPr algn="l"/>
            <a:endParaRPr lang="nl-NL" sz="2000" dirty="0"/>
          </a:p>
          <a:p>
            <a:pPr algn="l"/>
            <a:r>
              <a:rPr lang="nl-NL" sz="2000" dirty="0"/>
              <a:t>10 tot wel 20% waardevermindering te incasseren !!!</a:t>
            </a:r>
          </a:p>
          <a:p>
            <a:pPr algn="l"/>
            <a:endParaRPr lang="nl-NL" sz="2000" dirty="0"/>
          </a:p>
          <a:p>
            <a:pPr algn="l"/>
            <a:r>
              <a:rPr lang="nl-NL" sz="2000" dirty="0"/>
              <a:t>Een kleine rekensom:</a:t>
            </a:r>
          </a:p>
          <a:p>
            <a:pPr algn="l"/>
            <a:endParaRPr lang="nl-NL" sz="2000" dirty="0"/>
          </a:p>
          <a:p>
            <a:pPr algn="l"/>
            <a:r>
              <a:rPr lang="nl-NL" sz="2000" dirty="0"/>
              <a:t>24 woningen, waarvan WOZ waarde bekend</a:t>
            </a:r>
          </a:p>
          <a:p>
            <a:pPr algn="l"/>
            <a:endParaRPr lang="nl-NL" sz="2000" dirty="0"/>
          </a:p>
          <a:p>
            <a:pPr algn="l"/>
            <a:r>
              <a:rPr lang="nl-NL" sz="2000" dirty="0"/>
              <a:t>Totale waarde 	€ 10.389.000</a:t>
            </a:r>
          </a:p>
          <a:p>
            <a:pPr algn="l"/>
            <a:r>
              <a:rPr lang="nl-NL" sz="2000" dirty="0"/>
              <a:t>Gemiddeld	€ 432.875</a:t>
            </a:r>
          </a:p>
          <a:p>
            <a:pPr algn="l"/>
            <a:endParaRPr lang="nl-NL" sz="2000" dirty="0"/>
          </a:p>
          <a:p>
            <a:pPr algn="l"/>
            <a:r>
              <a:rPr lang="nl-NL" sz="2000" dirty="0"/>
              <a:t>Totale planschade</a:t>
            </a:r>
          </a:p>
          <a:p>
            <a:pPr algn="l"/>
            <a:r>
              <a:rPr lang="nl-NL" sz="2000" dirty="0"/>
              <a:t>- bij afslag 15%	€ 1.558.350</a:t>
            </a:r>
          </a:p>
          <a:p>
            <a:pPr algn="l"/>
            <a:r>
              <a:rPr lang="nl-NL" sz="2000" dirty="0"/>
              <a:t>- bij afslag 20% 	€ 2.077.800 </a:t>
            </a:r>
          </a:p>
          <a:p>
            <a:pPr algn="l"/>
            <a:endParaRPr lang="nl-NL" sz="2000" dirty="0"/>
          </a:p>
          <a:p>
            <a:pPr algn="l"/>
            <a:endParaRPr lang="nl-NL" sz="2000" dirty="0"/>
          </a:p>
          <a:p>
            <a:pPr algn="l"/>
            <a:r>
              <a:rPr lang="nl-NL" sz="2000" dirty="0"/>
              <a:t>Bron: TNO rapport (&lt; 1000 m afstand tot windmolen)  </a:t>
            </a:r>
          </a:p>
          <a:p>
            <a:pPr algn="l"/>
            <a:endParaRPr lang="nl-NL" sz="2000" dirty="0"/>
          </a:p>
          <a:p>
            <a:pPr algn="l"/>
            <a:r>
              <a:rPr lang="nl-NL" sz="2000" dirty="0"/>
              <a:t>Plannen on </a:t>
            </a:r>
            <a:r>
              <a:rPr lang="nl-NL" sz="2000" dirty="0" err="1"/>
              <a:t>hold</a:t>
            </a:r>
            <a:r>
              <a:rPr lang="nl-NL" sz="2000" dirty="0"/>
              <a:t>!? </a:t>
            </a:r>
            <a:r>
              <a:rPr lang="nl-NL" sz="2000" b="1" dirty="0"/>
              <a:t>woningen onverkoopbaar!</a:t>
            </a:r>
          </a:p>
          <a:p>
            <a:pPr algn="l"/>
            <a:br>
              <a:rPr lang="nl-NL" sz="2000" dirty="0"/>
            </a:br>
            <a:endParaRPr lang="nl-NL" sz="2000" dirty="0"/>
          </a:p>
        </p:txBody>
      </p:sp>
      <p:pic>
        <p:nvPicPr>
          <p:cNvPr id="13" name="Afbeelding 12">
            <a:extLst>
              <a:ext uri="{FF2B5EF4-FFF2-40B4-BE49-F238E27FC236}">
                <a16:creationId xmlns:a16="http://schemas.microsoft.com/office/drawing/2014/main" id="{0C173B59-18DB-6912-2060-59456AFA4E9B}"/>
              </a:ext>
            </a:extLst>
          </p:cNvPr>
          <p:cNvPicPr>
            <a:picLocks noChangeAspect="1"/>
          </p:cNvPicPr>
          <p:nvPr/>
        </p:nvPicPr>
        <p:blipFill>
          <a:blip r:embed="rId4"/>
          <a:stretch>
            <a:fillRect/>
          </a:stretch>
        </p:blipFill>
        <p:spPr>
          <a:xfrm>
            <a:off x="910707" y="725552"/>
            <a:ext cx="2590800" cy="3457575"/>
          </a:xfrm>
          <a:prstGeom prst="rect">
            <a:avLst/>
          </a:prstGeom>
        </p:spPr>
      </p:pic>
    </p:spTree>
    <p:extLst>
      <p:ext uri="{BB962C8B-B14F-4D97-AF65-F5344CB8AC3E}">
        <p14:creationId xmlns:p14="http://schemas.microsoft.com/office/powerpoint/2010/main" val="2326363150"/>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0B5AC5181CD24E8B3843382665E7C2" ma:contentTypeVersion="6" ma:contentTypeDescription="Een nieuw document maken." ma:contentTypeScope="" ma:versionID="a72b7acfbfb9f1ce742938161f0760e6">
  <xsd:schema xmlns:xsd="http://www.w3.org/2001/XMLSchema" xmlns:xs="http://www.w3.org/2001/XMLSchema" xmlns:p="http://schemas.microsoft.com/office/2006/metadata/properties" xmlns:ns3="794cce6f-f0dd-442d-b905-e7389290ac45" targetNamespace="http://schemas.microsoft.com/office/2006/metadata/properties" ma:root="true" ma:fieldsID="945b9d91a97ecfae58e7bbd7074d0142" ns3:_="">
    <xsd:import namespace="794cce6f-f0dd-442d-b905-e7389290ac45"/>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4cce6f-f0dd-442d-b905-e7389290ac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302BC4-7B16-42EB-B6E3-5BFF833A9CCD}">
  <ds:schemaRefs>
    <ds:schemaRef ds:uri="794cce6f-f0dd-442d-b905-e7389290ac45"/>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9B2C61E-FA31-4001-8627-7B50A604DC1C}">
  <ds:schemaRefs>
    <ds:schemaRef ds:uri="http://schemas.microsoft.com/sharepoint/v3/contenttype/forms"/>
  </ds:schemaRefs>
</ds:datastoreItem>
</file>

<file path=customXml/itemProps3.xml><?xml version="1.0" encoding="utf-8"?>
<ds:datastoreItem xmlns:ds="http://schemas.openxmlformats.org/officeDocument/2006/customXml" ds:itemID="{D8FB4F3C-65FD-43E5-8555-1B0860A02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4cce6f-f0dd-442d-b905-e7389290ac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1131</TotalTime>
  <Words>1161</Words>
  <Application>Microsoft Office PowerPoint</Application>
  <PresentationFormat>Breedbeeld</PresentationFormat>
  <Paragraphs>57</Paragraphs>
  <Slides>13</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13</vt:i4>
      </vt:variant>
    </vt:vector>
  </HeadingPairs>
  <TitlesOfParts>
    <vt:vector size="17" baseType="lpstr">
      <vt:lpstr>Aptos</vt:lpstr>
      <vt:lpstr>Aptos Display</vt:lpstr>
      <vt:lpstr>Arial</vt:lpstr>
      <vt:lpstr>Kantoorthema</vt:lpstr>
      <vt:lpstr>PowerPoint-presentatie</vt:lpstr>
      <vt:lpstr>Wat zijn de plannen?  Medio 2023 interviews met inwoners van ‘t Hanik in opdracht van de gemeente Venlo.  Eind oktober zijn de bevindingen teruggekoppeld   De schriftelijke rapportage bereikte ons eind maart. Download op www.hanik.nl   Grootschalige energieopwek in de vorm van windturbines   Als dit doorgaat gaat het heel veel impact hebben op onze leefomgeving, ook voor de natuurbeleving van de mensen in Lomm  Groot impactgebied, ‘t Hanik, Lomm, Lingsfort, Duitsland     </vt:lpstr>
      <vt:lpstr>Het idee dat er in het onderzoeksgebied mogelijk windturbines geplaatst worden heeft ons sinds de informatiebijeenkomst op 26 oktober in de Pastoorshof te Lomm niet onberoerd gelaten.   De bewoners van ’t Hanik hebben zich daarom georganiseerd in een belangenvereniging, die de plannen nauwgezet volgt  Direct omwonenden 93% ziet windturbines niet zitten en maakt zich zorgen, zowel aan de NL als DUI zijde  Groot draagvlak voor het behoud van het huidige karakter van het gebied, tegen de komst van windturbines </vt:lpstr>
      <vt:lpstr>  Rust, ruimte en landelijkheid De bewoners van ’t Hanik wonen en werken er graag, omdat ze de rust waarderen, het weidse uitzicht en de ligging tussen de prachtige gebieden van Nationaal Park de Maasduinen, een Natura-2000 gebied.  Plaatsing van windturbines verstoort deze rust en brengt ernstige schade toe aan het gebied.   Gezondheid  Bewoners zullen ernstige hinder ondervinden van de geluidsproductie en slagschaduw van de turbines. Steeds meer onderzoek duidt er op dat de gevolgen voor de gezondheid tot nu toe flink zijn onderschat. Artsen onderschrijven dit! Maar liefst 30% van omwonenden ondervindt gezondheidsklachten. Bron: Windwiki.nl     </vt:lpstr>
      <vt:lpstr> ‘t  Hanik is  én  - waterwingebied  én  - grondwaterbeschermingsgebied  én  - boringvrije zone  ‘t Hanik is een onderdeel van de grotere zogenaamde Venlo Schol:  Een bijzonder gebied met een natuurlijke geologische bescherming van het grondwater, waardoor water van zeer hoge kwaliteit met een zeer groot verzorgings- gebied tot en met Venlo.   Deze bronnen moeten goed beschermd worden tegen vervuiling. Hierover zijn regels opgenomen in de Omgevingsverordening van de Provincie Limburg   Dat gaat niet samen met de fundering van windturbines en de giftige stoffen (o.a. Bisphenol A) die vrij kunnen komen. In de provincie Flevoland wordt eerst onderzoek gedaan naar de emissies en de gevolgen daarvan voordat men nieuwe turbines plaatst. Better safe than sorry!       </vt:lpstr>
      <vt:lpstr>Strijdigheid met natuurbeschermingsdoelen Natura-2000  Ook de directe omgeving (overgangsgebied Natura 2000) moet zodanig ingericht zijn dat natuurbeschermingsdoelen gehaald kunnen worden.    ‘t  Hanik ligt in een belangrijke vogeltrekroute (oranje),  foerageergebied en broedplaats (Straelens Schuitwater).   - Kraanvogels en andere trekvogels - Zangvogels - Vogels van de rode lijst (havik, rode wouw)  - Andere beschermde en zeldzame vogelsoorten  Zij vallen ten prooi aan de reusachtige ronddraaiende wieken  Zeer zeldzame vleermuizen die in het gebied voorkomen worden eveneens geraakt en verstoord        </vt:lpstr>
      <vt:lpstr>Afstand tot bebouwing te klein In het Beleidskader nieuwe energie stelt de gemeente Venlo dat de afstand tot de naastgelegen bebouwing ten minste 5x de tiphoogte van de turbines moet bedragen.   Het gebied is zo klein en er is zoveel bebouwing dat het nergens mogelijk is om windturbines te plaatsen.   Ook als ‘slechts’ 2-maal de tiphoogte van een windturbine gehanteerd wordt (wellicht de nieuwe wettelijke norm) is het niet mogelijk om locaties voor de windturbines te vinden.      </vt:lpstr>
      <vt:lpstr>    De energieopbrengst van windmolens op land is onbetrouwbaar en onvoldoende omdat het niet altijd voldoende waait (Essent)  Daarbij bevinden ons in het meest windluwe gebied van Nederland (KNMI)  Arcen is zelfs de meest windluwe plaats van het land   Er is een tendens naar meer  windmolens op zee ipv op het land        </vt:lpstr>
      <vt:lpstr> </vt:lpstr>
      <vt:lpstr>De komst van windmolens betekent dat vergunningen voor uitbreiding van bedrijfsactiviteiten bevroren kunnen worden.   Dit is bijzonder onwenselijk voor de omliggende bedrijven  Zie: Katoen Natie dreigt met gang naar de rechter om windmolens Holtum – De Limburger     </vt:lpstr>
      <vt:lpstr>Het proces is on hold  Ondertussen doet de gemeente Venlo technisch onderzoek naar de geschiktheid of ongeschiktheid van het gebied voor de grootschalige energieopwek in de vorm van windturbines   Wij hebben na uitgebreid onderzoek zelf al de conclusie getrokken dat ‘t Hanik niet geschikt is en definitief af moet vallen voor grootschalige energieopwekking.    We willen daarom een duidelijke beslissing GEEN windturbines in ‘t Hanik!         </vt:lpstr>
      <vt:lpstr>De belangenvereniging richt zich op het behoud van het gebied   Er is al zo weinig ongerepte natuur, als er nog meer aan de natuur gemorreld wordt zou dat eeuwig zonde zijn  Er zijn nog zoveel mogelijkheden om het gebied duurzaam te ontwikkelen, zodanig dat de waarde voor natuur en mens vergroot worden   We hopen dat de gemeente in zal zien dat het gebied om allerlei redenen ongeschikt is voor grootschalige energieopwek door bijv. windturbines en het gebied ongeschikt verklaart              </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Rutgers, Maria</dc:creator>
  <cp:lastModifiedBy>Rutgers, Maria</cp:lastModifiedBy>
  <cp:revision>53</cp:revision>
  <dcterms:created xsi:type="dcterms:W3CDTF">2024-03-29T13:30:16Z</dcterms:created>
  <dcterms:modified xsi:type="dcterms:W3CDTF">2024-06-02T18:30:22Z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0x0101000F0B5AC5181CD24E8B3843382665E7C2</vt:lpwstr>
  </property>
</Properties>
</file>